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7010400" cy="92964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PT Serif" panose="020A0603040505020204" pitchFamily="18" charset="0"/>
      <p:regular r:id="rId22"/>
      <p:bold r:id="rId23"/>
      <p:italic r:id="rId24"/>
      <p:boldItalic r:id="rId25"/>
    </p:embeddedFont>
    <p:embeddedFont>
      <p:font typeface="Source Sans Pro" panose="020B0503030403020204" pitchFamily="34" charset="0"/>
      <p:regular r:id="rId26"/>
      <p:bold r:id="rId27"/>
      <p:italic r:id="rId28"/>
      <p:boldItalic r:id="rId29"/>
    </p:embeddedFont>
    <p:embeddedFont>
      <p:font typeface="Source Sans Pro SemiBold" panose="020B060303040302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7314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jPEVT5xhf4f3+NQPwifPQ/5Qc8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8A09E3-48B3-45CA-BD7B-7AE7D91A158B}" v="3" dt="2022-06-28T14:50:41.918"/>
  </p1510:revLst>
</p1510:revInfo>
</file>

<file path=ppt/tableStyles.xml><?xml version="1.0" encoding="utf-8"?>
<a:tblStyleLst xmlns:a="http://schemas.openxmlformats.org/drawingml/2006/main" def="{0A657B10-2422-4A87-8693-A39966FDE799}">
  <a:tblStyle styleId="{0A657B10-2422-4A87-8693-A39966FDE79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7E8"/>
          </a:solidFill>
        </a:fill>
      </a:tcStyle>
    </a:wholeTbl>
    <a:band1H>
      <a:tcTxStyle b="off" i="off"/>
      <a:tcStyle>
        <a:tcBdr/>
        <a:fill>
          <a:solidFill>
            <a:srgbClr val="CACCCF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CCCF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95A19930-3CE6-4CD2-B43B-D4259C12D024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2" y="80"/>
      </p:cViewPr>
      <p:guideLst>
        <p:guide orient="horz" pos="2160"/>
        <p:guide pos="3840"/>
        <p:guide pos="731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microsoft.com/office/2016/11/relationships/changesInfo" Target="changesInfos/changesInfo1.xml"/><Relationship Id="rId21" Type="http://schemas.openxmlformats.org/officeDocument/2006/relationships/font" Target="fonts/font4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mi Corson" userId="17b03132-2f21-4edf-a2df-f25c30f43233" providerId="ADAL" clId="{078A09E3-48B3-45CA-BD7B-7AE7D91A158B}"/>
    <pc:docChg chg="custSel modSld">
      <pc:chgData name="Tami Corson" userId="17b03132-2f21-4edf-a2df-f25c30f43233" providerId="ADAL" clId="{078A09E3-48B3-45CA-BD7B-7AE7D91A158B}" dt="2022-06-28T14:51:19.005" v="9" actId="2085"/>
      <pc:docMkLst>
        <pc:docMk/>
      </pc:docMkLst>
      <pc:sldChg chg="modSp">
        <pc:chgData name="Tami Corson" userId="17b03132-2f21-4edf-a2df-f25c30f43233" providerId="ADAL" clId="{078A09E3-48B3-45CA-BD7B-7AE7D91A158B}" dt="2022-06-28T14:50:41.918" v="5"/>
        <pc:sldMkLst>
          <pc:docMk/>
          <pc:sldMk cId="0" sldId="262"/>
        </pc:sldMkLst>
        <pc:graphicFrameChg chg="mod">
          <ac:chgData name="Tami Corson" userId="17b03132-2f21-4edf-a2df-f25c30f43233" providerId="ADAL" clId="{078A09E3-48B3-45CA-BD7B-7AE7D91A158B}" dt="2022-06-28T14:50:41.918" v="5"/>
          <ac:graphicFrameMkLst>
            <pc:docMk/>
            <pc:sldMk cId="0" sldId="262"/>
            <ac:graphicFrameMk id="333" creationId="{00000000-0000-0000-0000-000000000000}"/>
          </ac:graphicFrameMkLst>
        </pc:graphicFrameChg>
      </pc:sldChg>
      <pc:sldChg chg="addSp modSp mod">
        <pc:chgData name="Tami Corson" userId="17b03132-2f21-4edf-a2df-f25c30f43233" providerId="ADAL" clId="{078A09E3-48B3-45CA-BD7B-7AE7D91A158B}" dt="2022-06-28T14:51:19.005" v="9" actId="2085"/>
        <pc:sldMkLst>
          <pc:docMk/>
          <pc:sldMk cId="0" sldId="265"/>
        </pc:sldMkLst>
        <pc:spChg chg="add mod">
          <ac:chgData name="Tami Corson" userId="17b03132-2f21-4edf-a2df-f25c30f43233" providerId="ADAL" clId="{078A09E3-48B3-45CA-BD7B-7AE7D91A158B}" dt="2022-06-28T14:51:19.005" v="9" actId="2085"/>
          <ac:spMkLst>
            <pc:docMk/>
            <pc:sldMk cId="0" sldId="265"/>
            <ac:spMk id="3" creationId="{CB3B1FD1-B2C4-75B4-50AD-A1912F431A72}"/>
          </ac:spMkLst>
        </pc:spChg>
        <pc:spChg chg="mod">
          <ac:chgData name="Tami Corson" userId="17b03132-2f21-4edf-a2df-f25c30f43233" providerId="ADAL" clId="{078A09E3-48B3-45CA-BD7B-7AE7D91A158B}" dt="2022-06-28T14:50:29.400" v="2" actId="27636"/>
          <ac:spMkLst>
            <pc:docMk/>
            <pc:sldMk cId="0" sldId="265"/>
            <ac:spMk id="379" creationId="{00000000-0000-0000-0000-000000000000}"/>
          </ac:spMkLst>
        </pc:spChg>
        <pc:spChg chg="mod">
          <ac:chgData name="Tami Corson" userId="17b03132-2f21-4edf-a2df-f25c30f43233" providerId="ADAL" clId="{078A09E3-48B3-45CA-BD7B-7AE7D91A158B}" dt="2022-06-28T14:50:29.393" v="1" actId="27636"/>
          <ac:spMkLst>
            <pc:docMk/>
            <pc:sldMk cId="0" sldId="265"/>
            <ac:spMk id="380" creationId="{00000000-0000-0000-0000-000000000000}"/>
          </ac:spMkLst>
        </pc:spChg>
      </pc:sldChg>
      <pc:sldChg chg="modSp mod">
        <pc:chgData name="Tami Corson" userId="17b03132-2f21-4edf-a2df-f25c30f43233" providerId="ADAL" clId="{078A09E3-48B3-45CA-BD7B-7AE7D91A158B}" dt="2022-06-28T14:50:29.416" v="3" actId="27636"/>
        <pc:sldMkLst>
          <pc:docMk/>
          <pc:sldMk cId="0" sldId="269"/>
        </pc:sldMkLst>
        <pc:spChg chg="mod">
          <ac:chgData name="Tami Corson" userId="17b03132-2f21-4edf-a2df-f25c30f43233" providerId="ADAL" clId="{078A09E3-48B3-45CA-BD7B-7AE7D91A158B}" dt="2022-06-28T14:50:29.416" v="3" actId="27636"/>
          <ac:spMkLst>
            <pc:docMk/>
            <pc:sldMk cId="0" sldId="269"/>
            <ac:spMk id="42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938" y="0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5" name="Google Shape;1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77d1e3165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1377d1e3165_5_0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/>
          </a:p>
        </p:txBody>
      </p:sp>
      <p:sp>
        <p:nvSpPr>
          <p:cNvPr id="370" name="Google Shape;370;g1377d1e3165_5_0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8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7" name="Google Shape;38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377d1e3165_4_17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1377d1e3165_4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p14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/>
          </a:p>
        </p:txBody>
      </p:sp>
      <p:sp>
        <p:nvSpPr>
          <p:cNvPr id="406" name="Google Shape;406;p14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9" name="Google Shape;419;p7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/>
          </a:p>
        </p:txBody>
      </p:sp>
      <p:sp>
        <p:nvSpPr>
          <p:cNvPr id="420" name="Google Shape;420;p7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5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0" name="Google Shape;440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5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5" name="Google Shape;20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6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0" name="Google Shape;2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1" name="Google Shape;31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377d1e3165_2_0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8" name="Google Shape;318;g1377d1e316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377d1e3165_2_11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9" name="Google Shape;329;g1377d1e3165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p2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/>
          </a:p>
        </p:txBody>
      </p:sp>
      <p:sp>
        <p:nvSpPr>
          <p:cNvPr id="339" name="Google Shape;339;p2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377d1e316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Google Shape;352;g1377d1e3165_4_0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/>
          </a:p>
        </p:txBody>
      </p:sp>
      <p:sp>
        <p:nvSpPr>
          <p:cNvPr id="353" name="Google Shape;353;g1377d1e3165_4_0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Slide">
  <p:cSld name="14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0"/>
          <p:cNvSpPr txBox="1">
            <a:spLocks noGrp="1"/>
          </p:cNvSpPr>
          <p:nvPr>
            <p:ph type="ctrTitle"/>
          </p:nvPr>
        </p:nvSpPr>
        <p:spPr>
          <a:xfrm>
            <a:off x="341868" y="1683430"/>
            <a:ext cx="7261656" cy="163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T Serif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0"/>
          <p:cNvSpPr txBox="1">
            <a:spLocks noGrp="1"/>
          </p:cNvSpPr>
          <p:nvPr>
            <p:ph type="subTitle" idx="1"/>
          </p:nvPr>
        </p:nvSpPr>
        <p:spPr>
          <a:xfrm>
            <a:off x="341868" y="4099381"/>
            <a:ext cx="48524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0"/>
          <p:cNvSpPr txBox="1">
            <a:spLocks noGrp="1"/>
          </p:cNvSpPr>
          <p:nvPr>
            <p:ph type="dt" idx="10"/>
          </p:nvPr>
        </p:nvSpPr>
        <p:spPr>
          <a:xfrm>
            <a:off x="341868" y="447448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0"/>
          <p:cNvSpPr txBox="1">
            <a:spLocks noGrp="1"/>
          </p:cNvSpPr>
          <p:nvPr>
            <p:ph type="body" idx="2"/>
          </p:nvPr>
        </p:nvSpPr>
        <p:spPr>
          <a:xfrm>
            <a:off x="341868" y="1269031"/>
            <a:ext cx="4246607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 i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0" name="Google Shape;2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13774" y="6051214"/>
            <a:ext cx="1623008" cy="486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7298" y="6051214"/>
            <a:ext cx="1623008" cy="486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4248" y="5988105"/>
            <a:ext cx="2604948" cy="5800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Google Shape;23;p30"/>
          <p:cNvCxnSpPr/>
          <p:nvPr/>
        </p:nvCxnSpPr>
        <p:spPr>
          <a:xfrm>
            <a:off x="419100" y="5548640"/>
            <a:ext cx="11353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41"/>
          <p:cNvPicPr preferRelativeResize="0"/>
          <p:nvPr/>
        </p:nvPicPr>
        <p:blipFill rotWithShape="1">
          <a:blip r:embed="rId2">
            <a:alphaModFix/>
          </a:blip>
          <a:srcRect l="-1" r="14401" b="144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9D4FE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41"/>
          <p:cNvSpPr txBox="1">
            <a:spLocks noGrp="1"/>
          </p:cNvSpPr>
          <p:nvPr>
            <p:ph type="ctrTitle"/>
          </p:nvPr>
        </p:nvSpPr>
        <p:spPr>
          <a:xfrm>
            <a:off x="341868" y="1683430"/>
            <a:ext cx="7261656" cy="163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T Serif"/>
              <a:buNone/>
              <a:defRPr sz="6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1"/>
          <p:cNvSpPr txBox="1">
            <a:spLocks noGrp="1"/>
          </p:cNvSpPr>
          <p:nvPr>
            <p:ph type="body" idx="1"/>
          </p:nvPr>
        </p:nvSpPr>
        <p:spPr>
          <a:xfrm>
            <a:off x="341868" y="1269031"/>
            <a:ext cx="4246607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0" i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84" name="Google Shape;8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486" y="5931243"/>
            <a:ext cx="2737549" cy="60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13774" y="6051214"/>
            <a:ext cx="1623008" cy="4869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41"/>
          <p:cNvCxnSpPr/>
          <p:nvPr/>
        </p:nvCxnSpPr>
        <p:spPr>
          <a:xfrm>
            <a:off x="419100" y="5548640"/>
            <a:ext cx="11353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7" name="Google Shape;87;p41"/>
          <p:cNvSpPr txBox="1">
            <a:spLocks noGrp="1"/>
          </p:cNvSpPr>
          <p:nvPr>
            <p:ph type="subTitle" idx="2"/>
          </p:nvPr>
        </p:nvSpPr>
        <p:spPr>
          <a:xfrm>
            <a:off x="341868" y="4099381"/>
            <a:ext cx="48524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8" name="Google Shape;88;p41"/>
          <p:cNvSpPr txBox="1">
            <a:spLocks noGrp="1"/>
          </p:cNvSpPr>
          <p:nvPr>
            <p:ph type="dt" idx="10"/>
          </p:nvPr>
        </p:nvSpPr>
        <p:spPr>
          <a:xfrm>
            <a:off x="341868" y="447448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4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91" name="Google Shape;91;p42" descr="Background pattern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 t="515" r="4391" b="63627"/>
            <a:stretch/>
          </p:blipFill>
          <p:spPr>
            <a:xfrm>
              <a:off x="1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Google Shape;92;p4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A9D4FE">
                <a:alpha val="5215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3" name="Google Shape;93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486" y="5931243"/>
            <a:ext cx="2737549" cy="60687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2"/>
          <p:cNvSpPr txBox="1">
            <a:spLocks noGrp="1"/>
          </p:cNvSpPr>
          <p:nvPr>
            <p:ph type="ctrTitle"/>
          </p:nvPr>
        </p:nvSpPr>
        <p:spPr>
          <a:xfrm>
            <a:off x="341868" y="1683430"/>
            <a:ext cx="7261656" cy="163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T Serif"/>
              <a:buNone/>
              <a:defRPr sz="6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2"/>
          <p:cNvSpPr txBox="1">
            <a:spLocks noGrp="1"/>
          </p:cNvSpPr>
          <p:nvPr>
            <p:ph type="body" idx="1"/>
          </p:nvPr>
        </p:nvSpPr>
        <p:spPr>
          <a:xfrm>
            <a:off x="341868" y="1269031"/>
            <a:ext cx="4246607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0" i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6" name="Google Shape;96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13774" y="6051214"/>
            <a:ext cx="1623008" cy="486903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42"/>
          <p:cNvSpPr txBox="1">
            <a:spLocks noGrp="1"/>
          </p:cNvSpPr>
          <p:nvPr>
            <p:ph type="subTitle" idx="2"/>
          </p:nvPr>
        </p:nvSpPr>
        <p:spPr>
          <a:xfrm>
            <a:off x="341868" y="4099381"/>
            <a:ext cx="48524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8" name="Google Shape;98;p42"/>
          <p:cNvSpPr txBox="1">
            <a:spLocks noGrp="1"/>
          </p:cNvSpPr>
          <p:nvPr>
            <p:ph type="dt" idx="10"/>
          </p:nvPr>
        </p:nvSpPr>
        <p:spPr>
          <a:xfrm>
            <a:off x="341868" y="447448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9" name="Google Shape;99;p42"/>
          <p:cNvCxnSpPr/>
          <p:nvPr/>
        </p:nvCxnSpPr>
        <p:spPr>
          <a:xfrm>
            <a:off x="419100" y="5548640"/>
            <a:ext cx="11353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Slide">
  <p:cSld name="9_Title Slide">
    <p:bg>
      <p:bgPr>
        <a:solidFill>
          <a:srgbClr val="C6F6FF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3"/>
          <p:cNvSpPr txBox="1">
            <a:spLocks noGrp="1"/>
          </p:cNvSpPr>
          <p:nvPr>
            <p:ph type="ctrTitle"/>
          </p:nvPr>
        </p:nvSpPr>
        <p:spPr>
          <a:xfrm>
            <a:off x="341868" y="2612711"/>
            <a:ext cx="9411732" cy="163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T Serif"/>
              <a:buNone/>
              <a:defRPr sz="6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43"/>
          <p:cNvSpPr txBox="1">
            <a:spLocks noGrp="1"/>
          </p:cNvSpPr>
          <p:nvPr>
            <p:ph type="body" idx="1"/>
          </p:nvPr>
        </p:nvSpPr>
        <p:spPr>
          <a:xfrm>
            <a:off x="341868" y="2198312"/>
            <a:ext cx="4246607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0" i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43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3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bg>
      <p:bgPr>
        <a:solidFill>
          <a:srgbClr val="014479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4"/>
          <p:cNvSpPr txBox="1">
            <a:spLocks noGrp="1"/>
          </p:cNvSpPr>
          <p:nvPr>
            <p:ph type="ctrTitle"/>
          </p:nvPr>
        </p:nvSpPr>
        <p:spPr>
          <a:xfrm>
            <a:off x="341868" y="2612711"/>
            <a:ext cx="7261656" cy="163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T Serif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4"/>
          <p:cNvSpPr txBox="1">
            <a:spLocks noGrp="1"/>
          </p:cNvSpPr>
          <p:nvPr>
            <p:ph type="body" idx="1"/>
          </p:nvPr>
        </p:nvSpPr>
        <p:spPr>
          <a:xfrm>
            <a:off x="341868" y="2198312"/>
            <a:ext cx="4246607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 i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44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E8E8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4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8E8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8E8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8E8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8E8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8E8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8E8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8E8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8E8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8E8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Slide">
  <p:cSld name="12_Title Slide">
    <p:bg>
      <p:bgPr>
        <a:solidFill>
          <a:srgbClr val="BFE4FF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6"/>
          <p:cNvSpPr txBox="1">
            <a:spLocks noGrp="1"/>
          </p:cNvSpPr>
          <p:nvPr>
            <p:ph type="ctrTitle"/>
          </p:nvPr>
        </p:nvSpPr>
        <p:spPr>
          <a:xfrm>
            <a:off x="2465171" y="2767691"/>
            <a:ext cx="7261656" cy="163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T Serif"/>
              <a:buNone/>
              <a:defRPr sz="6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46"/>
          <p:cNvSpPr txBox="1">
            <a:spLocks noGrp="1"/>
          </p:cNvSpPr>
          <p:nvPr>
            <p:ph type="body" idx="1"/>
          </p:nvPr>
        </p:nvSpPr>
        <p:spPr>
          <a:xfrm>
            <a:off x="3972696" y="2353292"/>
            <a:ext cx="4246607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0" i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46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6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7"/>
          <p:cNvSpPr txBox="1">
            <a:spLocks noGrp="1"/>
          </p:cNvSpPr>
          <p:nvPr>
            <p:ph type="title"/>
          </p:nvPr>
        </p:nvSpPr>
        <p:spPr>
          <a:xfrm>
            <a:off x="305378" y="373491"/>
            <a:ext cx="5382228" cy="1348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erif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47"/>
          <p:cNvSpPr txBox="1">
            <a:spLocks noGrp="1"/>
          </p:cNvSpPr>
          <p:nvPr>
            <p:ph type="body" idx="1"/>
          </p:nvPr>
        </p:nvSpPr>
        <p:spPr>
          <a:xfrm>
            <a:off x="320246" y="1721708"/>
            <a:ext cx="538222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/>
            </a:lvl1pPr>
            <a:lvl2pPr marL="914400" lvl="1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▪"/>
              <a:defRPr/>
            </a:lvl2pPr>
            <a:lvl3pPr marL="1371600" lvl="2" indent="-29971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▪"/>
              <a:defRPr/>
            </a:lvl3pPr>
            <a:lvl4pPr marL="1828800" lvl="3" indent="-29083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Char char="▪"/>
              <a:defRPr/>
            </a:lvl4pPr>
            <a:lvl5pPr marL="2286000" lvl="4" indent="-29082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47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47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" name="Google Shape;120;p47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wo Content">
  <p:cSld name="4_Two Conten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8"/>
          <p:cNvSpPr txBox="1">
            <a:spLocks noGrp="1"/>
          </p:cNvSpPr>
          <p:nvPr>
            <p:ph type="body" idx="1"/>
          </p:nvPr>
        </p:nvSpPr>
        <p:spPr>
          <a:xfrm>
            <a:off x="320246" y="1721708"/>
            <a:ext cx="538222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/>
            </a:lvl1pPr>
            <a:lvl2pPr marL="914400" lvl="1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▪"/>
              <a:defRPr/>
            </a:lvl2pPr>
            <a:lvl3pPr marL="1371600" lvl="2" indent="-29971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▪"/>
              <a:defRPr/>
            </a:lvl3pPr>
            <a:lvl4pPr marL="1828800" lvl="3" indent="-29083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Char char="▪"/>
              <a:defRPr/>
            </a:lvl4pPr>
            <a:lvl5pPr marL="2286000" lvl="4" indent="-29082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48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48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" name="Google Shape;125;p48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48"/>
          <p:cNvSpPr txBox="1">
            <a:spLocks noGrp="1"/>
          </p:cNvSpPr>
          <p:nvPr>
            <p:ph type="title"/>
          </p:nvPr>
        </p:nvSpPr>
        <p:spPr>
          <a:xfrm>
            <a:off x="312812" y="831349"/>
            <a:ext cx="11353800" cy="74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erif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48"/>
          <p:cNvSpPr txBox="1">
            <a:spLocks noGrp="1"/>
          </p:cNvSpPr>
          <p:nvPr>
            <p:ph type="body" idx="3"/>
          </p:nvPr>
        </p:nvSpPr>
        <p:spPr>
          <a:xfrm>
            <a:off x="327680" y="486053"/>
            <a:ext cx="4246607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9"/>
          <p:cNvSpPr txBox="1">
            <a:spLocks noGrp="1"/>
          </p:cNvSpPr>
          <p:nvPr>
            <p:ph type="title"/>
          </p:nvPr>
        </p:nvSpPr>
        <p:spPr>
          <a:xfrm>
            <a:off x="305378" y="373491"/>
            <a:ext cx="6311212" cy="1348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erif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49"/>
          <p:cNvSpPr txBox="1">
            <a:spLocks noGrp="1"/>
          </p:cNvSpPr>
          <p:nvPr>
            <p:ph type="body" idx="1"/>
          </p:nvPr>
        </p:nvSpPr>
        <p:spPr>
          <a:xfrm>
            <a:off x="320245" y="1721708"/>
            <a:ext cx="631121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sz="2000"/>
            </a:lvl1pPr>
            <a:lvl2pPr marL="914400" lvl="1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▪"/>
              <a:defRPr sz="1800"/>
            </a:lvl2pPr>
            <a:lvl3pPr marL="1371600" lvl="2" indent="-29971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▪"/>
              <a:defRPr sz="1600"/>
            </a:lvl3pPr>
            <a:lvl4pPr marL="1828800" lvl="3" indent="-29083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Char char="▪"/>
              <a:defRPr sz="1400"/>
            </a:lvl4pPr>
            <a:lvl5pPr marL="2286000" lvl="4" indent="-29082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Char char="▪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49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49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" name="Google Shape;133;p49"/>
          <p:cNvSpPr>
            <a:spLocks noGrp="1"/>
          </p:cNvSpPr>
          <p:nvPr>
            <p:ph type="pic" idx="2"/>
          </p:nvPr>
        </p:nvSpPr>
        <p:spPr>
          <a:xfrm>
            <a:off x="7372696" y="0"/>
            <a:ext cx="4819304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wo Content">
  <p:cSld name="3_Two Conten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2"/>
          <p:cNvSpPr/>
          <p:nvPr/>
        </p:nvSpPr>
        <p:spPr>
          <a:xfrm>
            <a:off x="6096000" y="0"/>
            <a:ext cx="6104239" cy="6858000"/>
          </a:xfrm>
          <a:prstGeom prst="rect">
            <a:avLst/>
          </a:prstGeom>
          <a:solidFill>
            <a:srgbClr val="BFE4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52"/>
          <p:cNvSpPr txBox="1">
            <a:spLocks noGrp="1"/>
          </p:cNvSpPr>
          <p:nvPr>
            <p:ph type="title"/>
          </p:nvPr>
        </p:nvSpPr>
        <p:spPr>
          <a:xfrm>
            <a:off x="320246" y="2270681"/>
            <a:ext cx="5273246" cy="1348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479"/>
              </a:buClr>
              <a:buSzPts val="3600"/>
              <a:buFont typeface="PT Serif"/>
              <a:buNone/>
              <a:defRPr>
                <a:solidFill>
                  <a:srgbClr val="01447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52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52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" name="Google Shape;139;p52"/>
          <p:cNvSpPr txBox="1">
            <a:spLocks noGrp="1"/>
          </p:cNvSpPr>
          <p:nvPr>
            <p:ph type="body" idx="1"/>
          </p:nvPr>
        </p:nvSpPr>
        <p:spPr>
          <a:xfrm>
            <a:off x="320246" y="3618898"/>
            <a:ext cx="5273246" cy="1788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3"/>
          <p:cNvSpPr txBox="1">
            <a:spLocks noGrp="1"/>
          </p:cNvSpPr>
          <p:nvPr>
            <p:ph type="title"/>
          </p:nvPr>
        </p:nvSpPr>
        <p:spPr>
          <a:xfrm>
            <a:off x="331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T Serif"/>
              <a:buNone/>
              <a:defRPr sz="32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53"/>
          <p:cNvSpPr>
            <a:spLocks noGrp="1"/>
          </p:cNvSpPr>
          <p:nvPr>
            <p:ph type="pic" idx="2"/>
          </p:nvPr>
        </p:nvSpPr>
        <p:spPr>
          <a:xfrm>
            <a:off x="5600700" y="992187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53"/>
          <p:cNvSpPr txBox="1">
            <a:spLocks noGrp="1"/>
          </p:cNvSpPr>
          <p:nvPr>
            <p:ph type="body" idx="1"/>
          </p:nvPr>
        </p:nvSpPr>
        <p:spPr>
          <a:xfrm>
            <a:off x="331788" y="2428081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4" name="Google Shape;144;p53"/>
          <p:cNvSpPr txBox="1">
            <a:spLocks noGrp="1"/>
          </p:cNvSpPr>
          <p:nvPr>
            <p:ph type="dt" idx="10"/>
          </p:nvPr>
        </p:nvSpPr>
        <p:spPr>
          <a:xfrm>
            <a:off x="32524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53"/>
          <p:cNvSpPr txBox="1">
            <a:spLocks noGrp="1"/>
          </p:cNvSpPr>
          <p:nvPr>
            <p:ph type="ftr" idx="11"/>
          </p:nvPr>
        </p:nvSpPr>
        <p:spPr>
          <a:xfrm>
            <a:off x="738073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53"/>
          <p:cNvSpPr txBox="1">
            <a:spLocks noGrp="1"/>
          </p:cNvSpPr>
          <p:nvPr>
            <p:ph type="sldNum" idx="12"/>
          </p:nvPr>
        </p:nvSpPr>
        <p:spPr>
          <a:xfrm>
            <a:off x="11483006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1"/>
          <p:cNvSpPr txBox="1">
            <a:spLocks noGrp="1"/>
          </p:cNvSpPr>
          <p:nvPr>
            <p:ph type="title"/>
          </p:nvPr>
        </p:nvSpPr>
        <p:spPr>
          <a:xfrm>
            <a:off x="312812" y="373491"/>
            <a:ext cx="11353800" cy="74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erif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1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1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31"/>
          <p:cNvSpPr txBox="1">
            <a:spLocks noGrp="1"/>
          </p:cNvSpPr>
          <p:nvPr>
            <p:ph type="body" idx="1"/>
          </p:nvPr>
        </p:nvSpPr>
        <p:spPr>
          <a:xfrm>
            <a:off x="419100" y="1364578"/>
            <a:ext cx="262825" cy="71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 b="1" i="0">
                <a:solidFill>
                  <a:schemeClr val="accen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31"/>
          <p:cNvSpPr txBox="1">
            <a:spLocks noGrp="1"/>
          </p:cNvSpPr>
          <p:nvPr>
            <p:ph type="body" idx="2"/>
          </p:nvPr>
        </p:nvSpPr>
        <p:spPr>
          <a:xfrm>
            <a:off x="852488" y="1364578"/>
            <a:ext cx="3278187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T Serif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5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0" name="Google Shape;150;p54"/>
          <p:cNvSpPr txBox="1">
            <a:spLocks noGrp="1"/>
          </p:cNvSpPr>
          <p:nvPr>
            <p:ph type="dt" idx="10"/>
          </p:nvPr>
        </p:nvSpPr>
        <p:spPr>
          <a:xfrm>
            <a:off x="32524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54"/>
          <p:cNvSpPr txBox="1">
            <a:spLocks noGrp="1"/>
          </p:cNvSpPr>
          <p:nvPr>
            <p:ph type="ftr" idx="11"/>
          </p:nvPr>
        </p:nvSpPr>
        <p:spPr>
          <a:xfrm>
            <a:off x="738073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54"/>
          <p:cNvSpPr txBox="1">
            <a:spLocks noGrp="1"/>
          </p:cNvSpPr>
          <p:nvPr>
            <p:ph type="sldNum" idx="12"/>
          </p:nvPr>
        </p:nvSpPr>
        <p:spPr>
          <a:xfrm>
            <a:off x="11483006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wo Content">
  <p:cSld name="5_Two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>
            <a:spLocks noGrp="1"/>
          </p:cNvSpPr>
          <p:nvPr>
            <p:ph type="body" idx="1"/>
          </p:nvPr>
        </p:nvSpPr>
        <p:spPr>
          <a:xfrm>
            <a:off x="320245" y="1721708"/>
            <a:ext cx="631121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sz="2000"/>
            </a:lvl1pPr>
            <a:lvl2pPr marL="914400" lvl="1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▪"/>
              <a:defRPr sz="1800"/>
            </a:lvl2pPr>
            <a:lvl3pPr marL="1371600" lvl="2" indent="-29971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▪"/>
              <a:defRPr sz="1600"/>
            </a:lvl3pPr>
            <a:lvl4pPr marL="1828800" lvl="3" indent="-29083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Char char="▪"/>
              <a:defRPr sz="1400"/>
            </a:lvl4pPr>
            <a:lvl5pPr marL="2286000" lvl="4" indent="-29082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Char char="▪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34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4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34"/>
          <p:cNvSpPr>
            <a:spLocks noGrp="1"/>
          </p:cNvSpPr>
          <p:nvPr>
            <p:ph type="pic" idx="2"/>
          </p:nvPr>
        </p:nvSpPr>
        <p:spPr>
          <a:xfrm>
            <a:off x="7372696" y="0"/>
            <a:ext cx="4819304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34"/>
          <p:cNvSpPr txBox="1">
            <a:spLocks noGrp="1"/>
          </p:cNvSpPr>
          <p:nvPr>
            <p:ph type="title"/>
          </p:nvPr>
        </p:nvSpPr>
        <p:spPr>
          <a:xfrm>
            <a:off x="312812" y="831349"/>
            <a:ext cx="11353800" cy="74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erif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4"/>
          <p:cNvSpPr txBox="1">
            <a:spLocks noGrp="1"/>
          </p:cNvSpPr>
          <p:nvPr>
            <p:ph type="body" idx="3"/>
          </p:nvPr>
        </p:nvSpPr>
        <p:spPr>
          <a:xfrm>
            <a:off x="327680" y="486053"/>
            <a:ext cx="4246607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Slide">
  <p:cSld name="4_Title Slide">
    <p:bg>
      <p:bgPr>
        <a:solidFill>
          <a:schemeClr val="accen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3"/>
          <p:cNvSpPr txBox="1">
            <a:spLocks noGrp="1"/>
          </p:cNvSpPr>
          <p:nvPr>
            <p:ph type="ctrTitle"/>
          </p:nvPr>
        </p:nvSpPr>
        <p:spPr>
          <a:xfrm>
            <a:off x="341868" y="2612711"/>
            <a:ext cx="7261656" cy="163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T Serif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3"/>
          <p:cNvSpPr txBox="1">
            <a:spLocks noGrp="1"/>
          </p:cNvSpPr>
          <p:nvPr>
            <p:ph type="body" idx="1"/>
          </p:nvPr>
        </p:nvSpPr>
        <p:spPr>
          <a:xfrm>
            <a:off x="341868" y="2198312"/>
            <a:ext cx="4246607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 i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3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3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0"/>
          <p:cNvSpPr txBox="1">
            <a:spLocks noGrp="1"/>
          </p:cNvSpPr>
          <p:nvPr>
            <p:ph type="title"/>
          </p:nvPr>
        </p:nvSpPr>
        <p:spPr>
          <a:xfrm>
            <a:off x="302632" y="37255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erif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0"/>
          <p:cNvSpPr txBox="1">
            <a:spLocks noGrp="1"/>
          </p:cNvSpPr>
          <p:nvPr>
            <p:ph type="dt" idx="10"/>
          </p:nvPr>
        </p:nvSpPr>
        <p:spPr>
          <a:xfrm>
            <a:off x="32524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0"/>
          <p:cNvSpPr txBox="1">
            <a:spLocks noGrp="1"/>
          </p:cNvSpPr>
          <p:nvPr>
            <p:ph type="ftr" idx="11"/>
          </p:nvPr>
        </p:nvSpPr>
        <p:spPr>
          <a:xfrm>
            <a:off x="738073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0"/>
          <p:cNvSpPr txBox="1">
            <a:spLocks noGrp="1"/>
          </p:cNvSpPr>
          <p:nvPr>
            <p:ph type="sldNum" idx="12"/>
          </p:nvPr>
        </p:nvSpPr>
        <p:spPr>
          <a:xfrm>
            <a:off x="11483006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type="obj">
  <p:cSld name="OBJEC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5"/>
          <p:cNvSpPr txBox="1">
            <a:spLocks noGrp="1"/>
          </p:cNvSpPr>
          <p:nvPr>
            <p:ph type="title"/>
          </p:nvPr>
        </p:nvSpPr>
        <p:spPr>
          <a:xfrm>
            <a:off x="312812" y="373491"/>
            <a:ext cx="11353800" cy="74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erif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5"/>
          <p:cNvSpPr txBox="1">
            <a:spLocks noGrp="1"/>
          </p:cNvSpPr>
          <p:nvPr>
            <p:ph type="body" idx="1"/>
          </p:nvPr>
        </p:nvSpPr>
        <p:spPr>
          <a:xfrm>
            <a:off x="320246" y="1253331"/>
            <a:ext cx="11353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/>
            </a:lvl1pPr>
            <a:lvl2pPr marL="914400" lvl="1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▪"/>
              <a:defRPr/>
            </a:lvl2pPr>
            <a:lvl3pPr marL="1371600" lvl="2" indent="-29971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▪"/>
              <a:defRPr/>
            </a:lvl3pPr>
            <a:lvl4pPr marL="1828800" lvl="3" indent="-29083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Char char="▪"/>
              <a:defRPr/>
            </a:lvl4pPr>
            <a:lvl5pPr marL="2286000" lvl="4" indent="-29082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35"/>
          <p:cNvSpPr txBox="1">
            <a:spLocks noGrp="1"/>
          </p:cNvSpPr>
          <p:nvPr>
            <p:ph type="ftr" idx="11"/>
          </p:nvPr>
        </p:nvSpPr>
        <p:spPr>
          <a:xfrm>
            <a:off x="7372695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5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>
  <p:cSld name="6_Title Slide">
    <p:bg>
      <p:bgPr>
        <a:solidFill>
          <a:schemeClr val="accen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8"/>
          <p:cNvSpPr/>
          <p:nvPr/>
        </p:nvSpPr>
        <p:spPr>
          <a:xfrm rot="10800000" flipH="1">
            <a:off x="0" y="5735636"/>
            <a:ext cx="12192000" cy="11223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38"/>
          <p:cNvSpPr txBox="1">
            <a:spLocks noGrp="1"/>
          </p:cNvSpPr>
          <p:nvPr>
            <p:ph type="ctrTitle"/>
          </p:nvPr>
        </p:nvSpPr>
        <p:spPr>
          <a:xfrm>
            <a:off x="325391" y="1908431"/>
            <a:ext cx="7830960" cy="181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T Serif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5" name="Google Shape;55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2486" y="6122767"/>
            <a:ext cx="1873603" cy="41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20173" y="6114529"/>
            <a:ext cx="1400131" cy="4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38"/>
          <p:cNvSpPr txBox="1">
            <a:spLocks noGrp="1"/>
          </p:cNvSpPr>
          <p:nvPr>
            <p:ph type="body" idx="1"/>
          </p:nvPr>
        </p:nvSpPr>
        <p:spPr>
          <a:xfrm>
            <a:off x="341868" y="1493948"/>
            <a:ext cx="7814483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 i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38"/>
          <p:cNvSpPr txBox="1">
            <a:spLocks noGrp="1"/>
          </p:cNvSpPr>
          <p:nvPr>
            <p:ph type="subTitle" idx="2"/>
          </p:nvPr>
        </p:nvSpPr>
        <p:spPr>
          <a:xfrm>
            <a:off x="341868" y="3993405"/>
            <a:ext cx="52080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9" name="Google Shape;59;p38"/>
          <p:cNvSpPr txBox="1">
            <a:spLocks noGrp="1"/>
          </p:cNvSpPr>
          <p:nvPr>
            <p:ph type="dt" idx="10"/>
          </p:nvPr>
        </p:nvSpPr>
        <p:spPr>
          <a:xfrm>
            <a:off x="341868" y="436850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D7D9D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Slide">
  <p:cSld name="7_Title Slid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9"/>
          <p:cNvSpPr/>
          <p:nvPr/>
        </p:nvSpPr>
        <p:spPr>
          <a:xfrm>
            <a:off x="0" y="0"/>
            <a:ext cx="12200239" cy="6858000"/>
          </a:xfrm>
          <a:prstGeom prst="rect">
            <a:avLst/>
          </a:prstGeom>
          <a:solidFill>
            <a:srgbClr val="A9D4FE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39"/>
          <p:cNvSpPr/>
          <p:nvPr/>
        </p:nvSpPr>
        <p:spPr>
          <a:xfrm>
            <a:off x="-8239" y="5725297"/>
            <a:ext cx="12200239" cy="113270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39"/>
          <p:cNvSpPr txBox="1">
            <a:spLocks noGrp="1"/>
          </p:cNvSpPr>
          <p:nvPr>
            <p:ph type="ctrTitle"/>
          </p:nvPr>
        </p:nvSpPr>
        <p:spPr>
          <a:xfrm>
            <a:off x="341868" y="1770694"/>
            <a:ext cx="7261656" cy="163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T Serif"/>
              <a:buNone/>
              <a:defRPr sz="6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9"/>
          <p:cNvSpPr txBox="1">
            <a:spLocks noGrp="1"/>
          </p:cNvSpPr>
          <p:nvPr>
            <p:ph type="body" idx="1"/>
          </p:nvPr>
        </p:nvSpPr>
        <p:spPr>
          <a:xfrm>
            <a:off x="341868" y="1356295"/>
            <a:ext cx="4246607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0" i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5" name="Google Shape;65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52670" y="6124872"/>
            <a:ext cx="1384113" cy="4152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39"/>
          <p:cNvGrpSpPr/>
          <p:nvPr/>
        </p:nvGrpSpPr>
        <p:grpSpPr>
          <a:xfrm>
            <a:off x="432486" y="6116925"/>
            <a:ext cx="1873603" cy="415350"/>
            <a:chOff x="432486" y="6131005"/>
            <a:chExt cx="1873603" cy="415350"/>
          </a:xfrm>
        </p:grpSpPr>
        <p:pic>
          <p:nvPicPr>
            <p:cNvPr id="67" name="Google Shape;67;p3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32486" y="6131005"/>
              <a:ext cx="1873603" cy="415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39"/>
            <p:cNvPicPr preferRelativeResize="0"/>
            <p:nvPr/>
          </p:nvPicPr>
          <p:blipFill rotWithShape="1">
            <a:blip r:embed="rId4">
              <a:alphaModFix/>
            </a:blip>
            <a:srcRect l="25279" r="50096"/>
            <a:stretch/>
          </p:blipFill>
          <p:spPr>
            <a:xfrm>
              <a:off x="906162" y="6131005"/>
              <a:ext cx="461320" cy="41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" name="Google Shape;69;p39"/>
          <p:cNvSpPr txBox="1">
            <a:spLocks noGrp="1"/>
          </p:cNvSpPr>
          <p:nvPr>
            <p:ph type="dt" idx="10"/>
          </p:nvPr>
        </p:nvSpPr>
        <p:spPr>
          <a:xfrm>
            <a:off x="341868" y="436850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9"/>
          <p:cNvSpPr txBox="1">
            <a:spLocks noGrp="1"/>
          </p:cNvSpPr>
          <p:nvPr>
            <p:ph type="subTitle" idx="2"/>
          </p:nvPr>
        </p:nvSpPr>
        <p:spPr>
          <a:xfrm>
            <a:off x="341868" y="3993405"/>
            <a:ext cx="52080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Slide">
  <p:cSld name="10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0"/>
          <p:cNvSpPr/>
          <p:nvPr/>
        </p:nvSpPr>
        <p:spPr>
          <a:xfrm rot="10800000" flipH="1">
            <a:off x="0" y="5735636"/>
            <a:ext cx="12192000" cy="11223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40"/>
          <p:cNvSpPr txBox="1">
            <a:spLocks noGrp="1"/>
          </p:cNvSpPr>
          <p:nvPr>
            <p:ph type="ctrTitle"/>
          </p:nvPr>
        </p:nvSpPr>
        <p:spPr>
          <a:xfrm>
            <a:off x="325391" y="1908431"/>
            <a:ext cx="7830960" cy="181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T Serif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4" name="Google Shape;74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486" y="6122767"/>
            <a:ext cx="1873603" cy="41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20173" y="6114529"/>
            <a:ext cx="1400131" cy="4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40"/>
          <p:cNvSpPr txBox="1">
            <a:spLocks noGrp="1"/>
          </p:cNvSpPr>
          <p:nvPr>
            <p:ph type="body" idx="1"/>
          </p:nvPr>
        </p:nvSpPr>
        <p:spPr>
          <a:xfrm>
            <a:off x="341868" y="1493948"/>
            <a:ext cx="7814483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 i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40"/>
          <p:cNvSpPr txBox="1">
            <a:spLocks noGrp="1"/>
          </p:cNvSpPr>
          <p:nvPr>
            <p:ph type="subTitle" idx="2"/>
          </p:nvPr>
        </p:nvSpPr>
        <p:spPr>
          <a:xfrm>
            <a:off x="341868" y="3993405"/>
            <a:ext cx="52080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8" name="Google Shape;78;p40"/>
          <p:cNvSpPr txBox="1">
            <a:spLocks noGrp="1"/>
          </p:cNvSpPr>
          <p:nvPr>
            <p:ph type="dt" idx="10"/>
          </p:nvPr>
        </p:nvSpPr>
        <p:spPr>
          <a:xfrm>
            <a:off x="341868" y="436850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D7D9D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>
            <a:spLocks noGrp="1"/>
          </p:cNvSpPr>
          <p:nvPr>
            <p:ph type="title"/>
          </p:nvPr>
        </p:nvSpPr>
        <p:spPr>
          <a:xfrm>
            <a:off x="310376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erif"/>
              <a:buNone/>
              <a:defRPr sz="36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9"/>
          <p:cNvSpPr txBox="1">
            <a:spLocks noGrp="1"/>
          </p:cNvSpPr>
          <p:nvPr>
            <p:ph type="body" idx="1"/>
          </p:nvPr>
        </p:nvSpPr>
        <p:spPr>
          <a:xfrm>
            <a:off x="310376" y="1825625"/>
            <a:ext cx="1146252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9"/>
          <p:cNvSpPr txBox="1">
            <a:spLocks noGrp="1"/>
          </p:cNvSpPr>
          <p:nvPr>
            <p:ph type="dt" idx="10"/>
          </p:nvPr>
        </p:nvSpPr>
        <p:spPr>
          <a:xfrm>
            <a:off x="32524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9"/>
          <p:cNvSpPr txBox="1">
            <a:spLocks noGrp="1"/>
          </p:cNvSpPr>
          <p:nvPr>
            <p:ph type="ftr" idx="11"/>
          </p:nvPr>
        </p:nvSpPr>
        <p:spPr>
          <a:xfrm>
            <a:off x="738073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9"/>
          <p:cNvSpPr txBox="1">
            <a:spLocks noGrp="1"/>
          </p:cNvSpPr>
          <p:nvPr>
            <p:ph type="sldNum" idx="12"/>
          </p:nvPr>
        </p:nvSpPr>
        <p:spPr>
          <a:xfrm>
            <a:off x="11483006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264">
          <p15:clr>
            <a:srgbClr val="F26B43"/>
          </p15:clr>
        </p15:guide>
        <p15:guide id="3" pos="74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etch.com/s/595780ba-5777-458a-8b95-f5027e8bd4ad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hitehouse.gov/briefing-room/presidential-actions/2021/12/13/executive-order-on-transforming-federal-customer-experience-and-service-delivery-to-rebuild-trust-in-government/" TargetMode="External"/><Relationship Id="rId3" Type="http://schemas.openxmlformats.org/officeDocument/2006/relationships/hyperlink" Target="https://app.mural.co/t/innovationboards1199/m/innovationboards1199/1645817570387/f91a2dd782070188e63d8857ae6d19686cf2ad27?sender=u64d6a3de6070c833f88e7826" TargetMode="External"/><Relationship Id="rId7" Type="http://schemas.openxmlformats.org/officeDocument/2006/relationships/hyperlink" Target="https://www.performance.gov/cx/executive-order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govregs.com/regulations/26/1.6055-2" TargetMode="External"/><Relationship Id="rId5" Type="http://schemas.openxmlformats.org/officeDocument/2006/relationships/hyperlink" Target="https://digital.gov/resources/21st-century-integrated-digital-experience-act/" TargetMode="External"/><Relationship Id="rId10" Type="http://schemas.openxmlformats.org/officeDocument/2006/relationships/image" Target="../media/image39.png"/><Relationship Id="rId4" Type="http://schemas.openxmlformats.org/officeDocument/2006/relationships/hyperlink" Target="https://www.irs.gov/instructions/i109495b" TargetMode="External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jpeg"/><Relationship Id="rId15" Type="http://schemas.openxmlformats.org/officeDocument/2006/relationships/image" Target="../media/image22.jpe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Relationship Id="rId14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rs.gov/pub/irs-access/f1095b.zi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etch.com/s/2f061f33-42de-4d8f-83ad-40286632ba36/p/EB4BFE26-10A0-4028-B953-1F2D23DCA64D" TargetMode="Externa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"/>
          <p:cNvSpPr txBox="1">
            <a:spLocks noGrp="1"/>
          </p:cNvSpPr>
          <p:nvPr>
            <p:ph type="ctrTitle"/>
          </p:nvPr>
        </p:nvSpPr>
        <p:spPr>
          <a:xfrm>
            <a:off x="303122" y="2358316"/>
            <a:ext cx="7914445" cy="163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T Serif"/>
              <a:buNone/>
            </a:pPr>
            <a:r>
              <a:rPr lang="en-US"/>
              <a:t>HEC 1095-B Updates</a:t>
            </a:r>
            <a:endParaRPr/>
          </a:p>
        </p:txBody>
      </p:sp>
      <p:sp>
        <p:nvSpPr>
          <p:cNvPr id="158" name="Google Shape;158;p1"/>
          <p:cNvSpPr txBox="1">
            <a:spLocks noGrp="1"/>
          </p:cNvSpPr>
          <p:nvPr>
            <p:ph type="subTitle" idx="1"/>
          </p:nvPr>
        </p:nvSpPr>
        <p:spPr>
          <a:xfrm>
            <a:off x="341868" y="3625768"/>
            <a:ext cx="48524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/>
              <a:t>Monday, June 27th, 2022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2" name="Google Shape;372;g1377d1e3165_5_0"/>
          <p:cNvCxnSpPr/>
          <p:nvPr/>
        </p:nvCxnSpPr>
        <p:spPr>
          <a:xfrm rot="10800000">
            <a:off x="8694795" y="2255100"/>
            <a:ext cx="0" cy="33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3" name="Google Shape;373;g1377d1e3165_5_0"/>
          <p:cNvCxnSpPr/>
          <p:nvPr/>
        </p:nvCxnSpPr>
        <p:spPr>
          <a:xfrm rot="10800000">
            <a:off x="2704628" y="2255100"/>
            <a:ext cx="0" cy="33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4" name="Google Shape;374;g1377d1e3165_5_0"/>
          <p:cNvSpPr txBox="1"/>
          <p:nvPr/>
        </p:nvSpPr>
        <p:spPr>
          <a:xfrm>
            <a:off x="11474969" y="6356350"/>
            <a:ext cx="406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</a:t>
            </a:fld>
            <a:endParaRPr sz="1200" b="0" i="0" u="none" strike="noStrike" cap="none">
              <a:solidFill>
                <a:srgbClr val="8A8A8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5" name="Google Shape;375;g1377d1e3165_5_0"/>
          <p:cNvSpPr txBox="1"/>
          <p:nvPr/>
        </p:nvSpPr>
        <p:spPr>
          <a:xfrm>
            <a:off x="406690" y="711050"/>
            <a:ext cx="10993200" cy="10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Building Triggers for notification</a:t>
            </a:r>
            <a:endParaRPr sz="2800" b="0" i="0" u="none" strike="noStrike" cap="none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376" name="Google Shape;376;g1377d1e3165_5_0"/>
          <p:cNvSpPr/>
          <p:nvPr/>
        </p:nvSpPr>
        <p:spPr>
          <a:xfrm>
            <a:off x="410431" y="313703"/>
            <a:ext cx="255000" cy="263100"/>
          </a:xfrm>
          <a:prstGeom prst="ellipse">
            <a:avLst/>
          </a:prstGeom>
          <a:solidFill>
            <a:srgbClr val="014479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T Serif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g1377d1e3165_5_0"/>
          <p:cNvSpPr txBox="1"/>
          <p:nvPr/>
        </p:nvSpPr>
        <p:spPr>
          <a:xfrm>
            <a:off x="8917360" y="6408650"/>
            <a:ext cx="2723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747C7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1095-B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g1377d1e3165_5_0"/>
          <p:cNvSpPr txBox="1"/>
          <p:nvPr/>
        </p:nvSpPr>
        <p:spPr>
          <a:xfrm>
            <a:off x="8425546" y="6109251"/>
            <a:ext cx="3444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Link</a:t>
            </a:r>
            <a:endParaRPr sz="1200" b="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9" name="Google Shape;379;g1377d1e3165_5_0"/>
          <p:cNvSpPr txBox="1"/>
          <p:nvPr/>
        </p:nvSpPr>
        <p:spPr>
          <a:xfrm>
            <a:off x="185925" y="1470275"/>
            <a:ext cx="5431200" cy="12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1397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Initial Notification of enrollees</a:t>
            </a:r>
            <a:r>
              <a:rPr lang="en-US" sz="15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: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1800" marR="0" lvl="0" indent="-2857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650"/>
              <a:buFont typeface="Noto Sans Symbols"/>
              <a:buChar char="●"/>
            </a:pPr>
            <a:r>
              <a:rPr lang="en-US" sz="13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“Blast” email notification</a:t>
            </a:r>
            <a:endParaRPr sz="1300" b="0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31800" marR="0" lvl="0" indent="-2857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650"/>
              <a:buFont typeface="Noto Sans Symbols"/>
              <a:buChar char="●"/>
            </a:pPr>
            <a:r>
              <a:rPr lang="en-US" sz="13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Manual trigger by 1095-B Team or HEC</a:t>
            </a:r>
            <a:endParaRPr sz="1300" b="0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31800" marR="0" lvl="0" indent="-2857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650"/>
              <a:buFont typeface="Noto Sans Symbols"/>
              <a:buChar char="●"/>
            </a:pPr>
            <a:r>
              <a:rPr lang="en-US" sz="13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Notification letter content created and build into VA Notify</a:t>
            </a:r>
            <a:endParaRPr sz="1300" b="0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380" name="Google Shape;380;g1377d1e3165_5_0"/>
          <p:cNvSpPr txBox="1"/>
          <p:nvPr/>
        </p:nvSpPr>
        <p:spPr>
          <a:xfrm>
            <a:off x="5893800" y="1470275"/>
            <a:ext cx="5431200" cy="17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1397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7692"/>
              <a:buFont typeface="Noto Sans Symbols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Annual notification of enrollees of new tax year 1095-B</a:t>
            </a:r>
            <a:r>
              <a:rPr lang="en-US" sz="15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: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1800" marR="0" lvl="0" indent="-282669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50000"/>
              <a:buFont typeface="Noto Sans Symbols"/>
              <a:buChar char="●"/>
            </a:pPr>
            <a:r>
              <a:rPr lang="en-US" sz="13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Selective email to those who are opt-in to email notifications</a:t>
            </a:r>
            <a:endParaRPr sz="1300" b="0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31800" marR="0" lvl="0" indent="-282669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50000"/>
              <a:buFont typeface="Noto Sans Symbols"/>
              <a:buChar char="●"/>
            </a:pPr>
            <a:r>
              <a:rPr lang="en-US" sz="13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Trigger built by 1095-B team to roll when new tax template uploaded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1800" marR="0" lvl="0" indent="-282669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50000"/>
              <a:buFont typeface="Noto Sans Symbols"/>
              <a:buChar char="●"/>
            </a:pPr>
            <a:r>
              <a:rPr lang="en-US" sz="13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Notification letter content created and built into VA notify by 1095-B team</a:t>
            </a:r>
            <a:endParaRPr sz="1700" b="0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sz="1300" b="0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381" name="Google Shape;381;g1377d1e3165_5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9386" y="3204193"/>
            <a:ext cx="3729900" cy="2291669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g1377d1e3165_5_0"/>
          <p:cNvSpPr/>
          <p:nvPr/>
        </p:nvSpPr>
        <p:spPr>
          <a:xfrm>
            <a:off x="4890475" y="3093200"/>
            <a:ext cx="444600" cy="463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2" descr="Text, application, letter, email&#10;&#10;Description automatically generated">
            <a:extLst>
              <a:ext uri="{FF2B5EF4-FFF2-40B4-BE49-F238E27FC236}">
                <a16:creationId xmlns:a16="http://schemas.microsoft.com/office/drawing/2014/main" id="{82E4640D-AF37-0A9B-EB24-3D063A51A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86" y="2895600"/>
            <a:ext cx="4125685" cy="34181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268E5C7-2102-4A1F-2E3D-618D53205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8771" y="2993841"/>
            <a:ext cx="4572000" cy="27208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CB3B1FD1-B2C4-75B4-50AD-A1912F431A72}"/>
              </a:ext>
            </a:extLst>
          </p:cNvPr>
          <p:cNvSpPr/>
          <p:nvPr/>
        </p:nvSpPr>
        <p:spPr>
          <a:xfrm>
            <a:off x="696686" y="4066674"/>
            <a:ext cx="1102035" cy="198521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8"/>
          <p:cNvSpPr txBox="1">
            <a:spLocks noGrp="1"/>
          </p:cNvSpPr>
          <p:nvPr>
            <p:ph type="ctrTitle"/>
          </p:nvPr>
        </p:nvSpPr>
        <p:spPr>
          <a:xfrm>
            <a:off x="248880" y="2938176"/>
            <a:ext cx="8387120" cy="163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T Serif"/>
              <a:buNone/>
            </a:pPr>
            <a:r>
              <a:rPr lang="en-US"/>
              <a:t>1095-B Opt-in to Digital Delivery</a:t>
            </a:r>
            <a:endParaRPr/>
          </a:p>
        </p:txBody>
      </p:sp>
      <p:sp>
        <p:nvSpPr>
          <p:cNvPr id="390" name="Google Shape;390;p8"/>
          <p:cNvSpPr txBox="1">
            <a:spLocks noGrp="1"/>
          </p:cNvSpPr>
          <p:nvPr>
            <p:ph type="body" idx="1"/>
          </p:nvPr>
        </p:nvSpPr>
        <p:spPr>
          <a:xfrm>
            <a:off x="341868" y="2523777"/>
            <a:ext cx="4246607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/>
              <a:t>HEC 1095-B Updates</a:t>
            </a:r>
            <a:endParaRPr/>
          </a:p>
        </p:txBody>
      </p:sp>
      <p:sp>
        <p:nvSpPr>
          <p:cNvPr id="391" name="Google Shape;391;p8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377d1e3165_4_17"/>
          <p:cNvSpPr txBox="1">
            <a:spLocks noGrp="1"/>
          </p:cNvSpPr>
          <p:nvPr>
            <p:ph type="title"/>
          </p:nvPr>
        </p:nvSpPr>
        <p:spPr>
          <a:xfrm>
            <a:off x="411480" y="457200"/>
            <a:ext cx="80571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erif"/>
              <a:buNone/>
            </a:pPr>
            <a:r>
              <a:rPr lang="en-US" sz="2800"/>
              <a:t>Potential Blockers for 1095-B Opt-in</a:t>
            </a:r>
            <a:endParaRPr sz="2800"/>
          </a:p>
        </p:txBody>
      </p:sp>
      <p:graphicFrame>
        <p:nvGraphicFramePr>
          <p:cNvPr id="397" name="Google Shape;397;g1377d1e3165_4_17"/>
          <p:cNvGraphicFramePr/>
          <p:nvPr/>
        </p:nvGraphicFramePr>
        <p:xfrm>
          <a:off x="411480" y="914400"/>
          <a:ext cx="11360000" cy="2450480"/>
        </p:xfrm>
        <a:graphic>
          <a:graphicData uri="http://schemas.openxmlformats.org/drawingml/2006/table">
            <a:tbl>
              <a:tblPr>
                <a:noFill/>
                <a:tableStyleId>{95A19930-3CE6-4CD2-B43B-D4259C12D024}</a:tableStyleId>
              </a:tblPr>
              <a:tblGrid>
                <a:gridCol w="1102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7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6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6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6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49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1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chemeClr val="accent1"/>
                          </a:solidFill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BLOCKER</a:t>
                      </a:r>
                      <a:endParaRPr sz="1400" u="none" strike="noStrike" cap="none"/>
                    </a:p>
                  </a:txBody>
                  <a:tcPr marL="24375" marR="91450" marT="24375" marB="243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chemeClr val="accent1"/>
                          </a:solidFill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OWNED BY</a:t>
                      </a:r>
                      <a:endParaRPr sz="1400" u="none" strike="noStrike" cap="none"/>
                    </a:p>
                  </a:txBody>
                  <a:tcPr marL="24375" marR="24375" marT="24375" marB="243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chemeClr val="accent1"/>
                          </a:solidFill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ACTION NEEDED</a:t>
                      </a:r>
                      <a:endParaRPr sz="1100" b="1" i="0" u="none" strike="noStrike" cap="none">
                        <a:solidFill>
                          <a:schemeClr val="accent1"/>
                        </a:solidFill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L="24375" marR="24375" marT="24375" marB="243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chemeClr val="accent1"/>
                          </a:solidFill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DATE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chemeClr val="accent1"/>
                          </a:solidFill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ENTERED</a:t>
                      </a:r>
                      <a:endParaRPr sz="1100" u="none" strike="noStrike" cap="none"/>
                    </a:p>
                  </a:txBody>
                  <a:tcPr marL="24375" marR="24375" marT="24375" marB="243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chemeClr val="accent1"/>
                          </a:solidFill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STATUS</a:t>
                      </a:r>
                      <a:endParaRPr sz="1100" u="none" strike="noStrike" cap="none"/>
                    </a:p>
                  </a:txBody>
                  <a:tcPr marL="24375" marR="24375" marT="24375" marB="243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chemeClr val="accent1"/>
                          </a:solidFill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NOTES</a:t>
                      </a:r>
                      <a:endParaRPr sz="1100" u="none" strike="noStrike" cap="none"/>
                    </a:p>
                  </a:txBody>
                  <a:tcPr marL="91450" marR="24375" marT="24375" marB="243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9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Legal Review</a:t>
                      </a:r>
                      <a:endParaRPr sz="1200" b="0" u="none" strike="noStrike" cap="none">
                        <a:solidFill>
                          <a:schemeClr val="dk2"/>
                        </a:solidFill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L="24375" marR="1828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Tarsha Tremble (Business Owner)</a:t>
                      </a:r>
                      <a:endParaRPr sz="120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24375" marR="1828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600"/>
                        <a:buFont typeface="Noto Sans Symbols"/>
                        <a:buChar char="▪"/>
                      </a:pPr>
                      <a:r>
                        <a:rPr lang="en-US" sz="1200" u="none" strike="noStrike" cap="none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Office of General Counsel to understand requirements and perform legal review</a:t>
                      </a:r>
                      <a:endParaRPr sz="120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24375" marR="1828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6/14/2022</a:t>
                      </a:r>
                      <a:endParaRPr sz="120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24375" marR="243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24375" marR="243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OGC will also have to approve VA Profile opt-in build</a:t>
                      </a:r>
                      <a:endParaRPr sz="120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50" marR="243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Spanish Translation of HEC documents w/ Opt-in content</a:t>
                      </a:r>
                      <a:endParaRPr sz="120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24375" marR="1828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Tracey Mulrooney</a:t>
                      </a:r>
                      <a:endParaRPr sz="120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(Product Owner)</a:t>
                      </a:r>
                      <a:endParaRPr sz="120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24375" marR="1828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600"/>
                        <a:buFont typeface="Noto Sans Symbols"/>
                        <a:buChar char="▪"/>
                      </a:pPr>
                      <a:r>
                        <a:rPr lang="en-US" sz="1200" u="none" strike="noStrike" cap="none">
                          <a:solidFill>
                            <a:schemeClr val="dk2"/>
                          </a:solidFill>
                        </a:rPr>
                        <a:t>Follow up with content finalization and translation progress</a:t>
                      </a:r>
                      <a:endParaRPr sz="1200" b="0" i="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24375" marR="1828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Sprint 10 –</a:t>
                      </a:r>
                      <a:endParaRPr sz="120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6/14/22</a:t>
                      </a:r>
                      <a:endParaRPr sz="120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24375" marR="243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24375" marR="243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dk2"/>
                          </a:solidFill>
                        </a:rPr>
                        <a:t>June 28 expected date</a:t>
                      </a:r>
                      <a:endParaRPr sz="1200" b="0" i="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1450" marR="243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98" name="Google Shape;398;g1377d1e3165_4_17"/>
          <p:cNvSpPr/>
          <p:nvPr/>
        </p:nvSpPr>
        <p:spPr>
          <a:xfrm>
            <a:off x="7739276" y="1469552"/>
            <a:ext cx="176700" cy="183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g1377d1e3165_4_17"/>
          <p:cNvSpPr txBox="1">
            <a:spLocks noGrp="1"/>
          </p:cNvSpPr>
          <p:nvPr>
            <p:ph type="sldNum" idx="12"/>
          </p:nvPr>
        </p:nvSpPr>
        <p:spPr>
          <a:xfrm>
            <a:off x="11474969" y="6363970"/>
            <a:ext cx="406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Source Sans Pro"/>
                <a:ea typeface="Source Sans Pro"/>
                <a:cs typeface="Source Sans Pro"/>
                <a:sym typeface="Source Sans Pro"/>
              </a:rPr>
              <a:t>12</a:t>
            </a:fld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0" name="Google Shape;400;g1377d1e3165_4_17"/>
          <p:cNvSpPr txBox="1"/>
          <p:nvPr/>
        </p:nvSpPr>
        <p:spPr>
          <a:xfrm>
            <a:off x="10140593" y="6408650"/>
            <a:ext cx="1500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747C7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1095-B Blockers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g1377d1e3165_4_17"/>
          <p:cNvSpPr txBox="1"/>
          <p:nvPr/>
        </p:nvSpPr>
        <p:spPr>
          <a:xfrm>
            <a:off x="419100" y="6408650"/>
            <a:ext cx="2723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747C7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06-14 Sprint 4 Demo</a:t>
            </a:r>
            <a:endParaRPr sz="1800" b="0" i="0" u="none" strike="noStrike" cap="none">
              <a:solidFill>
                <a:srgbClr val="747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g1377d1e3165_4_17"/>
          <p:cNvSpPr/>
          <p:nvPr/>
        </p:nvSpPr>
        <p:spPr>
          <a:xfrm>
            <a:off x="7739264" y="2264202"/>
            <a:ext cx="176700" cy="183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8" name="Google Shape;408;p14"/>
          <p:cNvCxnSpPr/>
          <p:nvPr/>
        </p:nvCxnSpPr>
        <p:spPr>
          <a:xfrm rot="10800000">
            <a:off x="8694795" y="2255175"/>
            <a:ext cx="0" cy="335625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9" name="Google Shape;409;p14"/>
          <p:cNvCxnSpPr/>
          <p:nvPr/>
        </p:nvCxnSpPr>
        <p:spPr>
          <a:xfrm rot="10800000">
            <a:off x="2704628" y="2255175"/>
            <a:ext cx="0" cy="335625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10" name="Google Shape;410;p14"/>
          <p:cNvSpPr txBox="1"/>
          <p:nvPr/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13</a:t>
            </a:fld>
            <a:endParaRPr sz="1200" b="0" i="0" u="none" strike="noStrike" cap="none">
              <a:solidFill>
                <a:srgbClr val="8A8A8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1" name="Google Shape;411;p14"/>
          <p:cNvSpPr txBox="1"/>
          <p:nvPr/>
        </p:nvSpPr>
        <p:spPr>
          <a:xfrm>
            <a:off x="406695" y="711050"/>
            <a:ext cx="5647200" cy="10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Design for opt-in to digital delivery of 1095-B</a:t>
            </a:r>
            <a:endParaRPr sz="2800" b="0" i="0" u="none" strike="noStrike" cap="none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412" name="Google Shape;412;p14"/>
          <p:cNvSpPr/>
          <p:nvPr/>
        </p:nvSpPr>
        <p:spPr>
          <a:xfrm>
            <a:off x="410431" y="313703"/>
            <a:ext cx="255129" cy="263129"/>
          </a:xfrm>
          <a:prstGeom prst="ellipse">
            <a:avLst/>
          </a:prstGeom>
          <a:solidFill>
            <a:srgbClr val="014479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T Serif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14"/>
          <p:cNvSpPr txBox="1"/>
          <p:nvPr/>
        </p:nvSpPr>
        <p:spPr>
          <a:xfrm>
            <a:off x="8917360" y="6408650"/>
            <a:ext cx="272346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747C7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1095-B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14"/>
          <p:cNvSpPr txBox="1"/>
          <p:nvPr/>
        </p:nvSpPr>
        <p:spPr>
          <a:xfrm>
            <a:off x="8425546" y="6109251"/>
            <a:ext cx="34450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sng" strike="noStrike" cap="none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1095-B Sketch file</a:t>
            </a:r>
            <a:endParaRPr sz="1200" b="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5" name="Google Shape;415;p14"/>
          <p:cNvSpPr txBox="1"/>
          <p:nvPr/>
        </p:nvSpPr>
        <p:spPr>
          <a:xfrm>
            <a:off x="174725" y="1853869"/>
            <a:ext cx="4662900" cy="3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397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</a:pPr>
            <a:r>
              <a:rPr lang="en-US" sz="15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Requirements: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1800" marR="0" lvl="0" indent="-2857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650"/>
              <a:buFont typeface="Noto Sans Symbols"/>
              <a:buChar char="▪"/>
            </a:pPr>
            <a:r>
              <a:rPr lang="en-US" sz="13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Provide communication and path to user profile allowing users to opt-in for digital form retrieval only</a:t>
            </a:r>
            <a:endParaRPr sz="1700" b="0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1397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</a:pPr>
            <a:r>
              <a:rPr lang="en-US" sz="15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Design Considerations: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1800" marR="0" lvl="0" indent="-2857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650"/>
              <a:buFont typeface="Noto Sans Symbols"/>
              <a:buChar char="▪"/>
            </a:pPr>
            <a:r>
              <a:rPr lang="en-US" sz="13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Plain language instructions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1800" marR="0" lvl="0" indent="-2857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650"/>
              <a:buFont typeface="Noto Sans Symbols"/>
              <a:buChar char="▪"/>
            </a:pPr>
            <a:r>
              <a:rPr lang="en-US" sz="13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Clearly define the “what for” of this information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1800" marR="0" lvl="0" indent="-2857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650"/>
              <a:buFont typeface="Noto Sans Symbols"/>
              <a:buChar char="▪"/>
            </a:pPr>
            <a:r>
              <a:rPr lang="en-US" sz="13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Placed near digital download button to reinforce association with form retrieval function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1800" marR="0" lvl="0" indent="-2857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650"/>
              <a:buFont typeface="Noto Sans Symbols"/>
              <a:buChar char="▪"/>
            </a:pPr>
            <a:r>
              <a:rPr lang="en-US" sz="13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Component selection that frames and highlights without distracting</a:t>
            </a:r>
            <a:endParaRPr sz="1300" b="0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416" name="Google Shape;416;p14" descr="Graphical user interface, text, application, email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r="1042" b="23600"/>
          <a:stretch/>
        </p:blipFill>
        <p:spPr>
          <a:xfrm>
            <a:off x="6460675" y="201087"/>
            <a:ext cx="3897251" cy="645582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2" name="Google Shape;422;p7"/>
          <p:cNvCxnSpPr/>
          <p:nvPr/>
        </p:nvCxnSpPr>
        <p:spPr>
          <a:xfrm rot="10800000">
            <a:off x="8694795" y="2255175"/>
            <a:ext cx="0" cy="335625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3" name="Google Shape;423;p7"/>
          <p:cNvCxnSpPr/>
          <p:nvPr/>
        </p:nvCxnSpPr>
        <p:spPr>
          <a:xfrm rot="10800000">
            <a:off x="2704628" y="2255175"/>
            <a:ext cx="0" cy="335625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4" name="Google Shape;424;p7"/>
          <p:cNvSpPr txBox="1"/>
          <p:nvPr/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14</a:t>
            </a:fld>
            <a:endParaRPr sz="1200" b="0" i="0" u="none" strike="noStrike" cap="none">
              <a:solidFill>
                <a:srgbClr val="8A8A8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5" name="Google Shape;425;p7"/>
          <p:cNvSpPr txBox="1"/>
          <p:nvPr/>
        </p:nvSpPr>
        <p:spPr>
          <a:xfrm>
            <a:off x="406690" y="711050"/>
            <a:ext cx="10993200" cy="10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Preparing for legal review</a:t>
            </a:r>
            <a:endParaRPr sz="2800" b="0" i="0" u="none" strike="noStrike" cap="none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426" name="Google Shape;426;p7"/>
          <p:cNvSpPr/>
          <p:nvPr/>
        </p:nvSpPr>
        <p:spPr>
          <a:xfrm>
            <a:off x="410431" y="313703"/>
            <a:ext cx="255129" cy="263129"/>
          </a:xfrm>
          <a:prstGeom prst="ellipse">
            <a:avLst/>
          </a:prstGeom>
          <a:solidFill>
            <a:srgbClr val="014479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T Serif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7"/>
          <p:cNvSpPr txBox="1"/>
          <p:nvPr/>
        </p:nvSpPr>
        <p:spPr>
          <a:xfrm>
            <a:off x="8917360" y="6408650"/>
            <a:ext cx="272346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747C7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1095-B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7"/>
          <p:cNvSpPr txBox="1"/>
          <p:nvPr/>
        </p:nvSpPr>
        <p:spPr>
          <a:xfrm>
            <a:off x="8425546" y="6109251"/>
            <a:ext cx="34450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sng" strike="noStrike" cap="none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DFA</a:t>
            </a:r>
            <a:r>
              <a:rPr lang="en-US" sz="12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S</a:t>
            </a:r>
            <a:r>
              <a:rPr lang="en-US" sz="1200" b="0" i="0" u="sng" strike="noStrike" cap="none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 Exp </a:t>
            </a:r>
            <a:r>
              <a:rPr lang="en-US" sz="12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Mural</a:t>
            </a:r>
            <a:endParaRPr sz="1200" b="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9" name="Google Shape;429;p7"/>
          <p:cNvSpPr txBox="1"/>
          <p:nvPr/>
        </p:nvSpPr>
        <p:spPr>
          <a:xfrm>
            <a:off x="176475" y="1130479"/>
            <a:ext cx="5431200" cy="20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1397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514"/>
              <a:buFont typeface="Noto Sans Symbols"/>
              <a:buNone/>
            </a:pPr>
            <a:r>
              <a:rPr lang="en-US" sz="15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Legal guidance: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1800" marR="0" lvl="0" indent="-288876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650"/>
              <a:buFont typeface="Noto Sans Symbols"/>
              <a:buChar char="▪"/>
            </a:pPr>
            <a:r>
              <a:rPr lang="en-US" sz="13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2021 Instructions for forms 1094-B and 1095-B (12.9.2021) - </a:t>
            </a:r>
            <a:r>
              <a:rPr lang="en-US" sz="1300" b="0" i="0" u="sng" strike="noStrike" cap="none">
                <a:solidFill>
                  <a:schemeClr val="hlink"/>
                </a:solidFill>
                <a:latin typeface="PT Serif"/>
                <a:ea typeface="PT Serif"/>
                <a:cs typeface="PT Serif"/>
                <a:sym typeface="PT Serif"/>
                <a:hlinkClick r:id="rId4"/>
              </a:rPr>
              <a:t>link</a:t>
            </a:r>
            <a:endParaRPr sz="1300" b="0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31800" marR="0" lvl="0" indent="-288876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650"/>
              <a:buFont typeface="Noto Sans Symbols"/>
              <a:buChar char="▪"/>
            </a:pPr>
            <a:r>
              <a:rPr lang="en-US" sz="13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21</a:t>
            </a:r>
            <a:r>
              <a:rPr lang="en-US" sz="1300" b="0" i="0" u="none" strike="noStrike" cap="none" baseline="3000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st</a:t>
            </a:r>
            <a:r>
              <a:rPr lang="en-US" sz="13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 Century Integrated Digital Experience Act - </a:t>
            </a:r>
            <a:r>
              <a:rPr lang="en-US" sz="1300" b="0" i="0" u="sng" strike="noStrike" cap="none">
                <a:solidFill>
                  <a:schemeClr val="hlink"/>
                </a:solidFill>
                <a:latin typeface="PT Serif"/>
                <a:ea typeface="PT Serif"/>
                <a:cs typeface="PT Serif"/>
                <a:sym typeface="PT Serif"/>
                <a:hlinkClick r:id="rId5"/>
              </a:rPr>
              <a:t>link</a:t>
            </a:r>
            <a:endParaRPr sz="1300" b="0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31800" marR="0" lvl="0" indent="-288876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650"/>
              <a:buFont typeface="Noto Sans Symbols"/>
              <a:buChar char="▪"/>
            </a:pPr>
            <a:r>
              <a:rPr lang="en-US" sz="13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26 CFR 1.6055-2 Electronic Furnishing of Statements - </a:t>
            </a:r>
            <a:r>
              <a:rPr lang="en-US" sz="1300" b="0" i="0" u="sng" strike="noStrike" cap="none">
                <a:solidFill>
                  <a:schemeClr val="hlink"/>
                </a:solidFill>
                <a:latin typeface="PT Serif"/>
                <a:ea typeface="PT Serif"/>
                <a:cs typeface="PT Serif"/>
                <a:sym typeface="PT Serif"/>
                <a:hlinkClick r:id="rId6"/>
              </a:rPr>
              <a:t>link</a:t>
            </a:r>
            <a:endParaRPr sz="1300" b="0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31800" marR="0" lvl="0" indent="-288876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650"/>
              <a:buFont typeface="Noto Sans Symbols"/>
              <a:buChar char="▪"/>
            </a:pPr>
            <a:r>
              <a:rPr lang="en-US" sz="13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Summary – Presidential Executive Order on Transforming Federal Customer Experience and Service Delivery to Rebuild Trust in Government – </a:t>
            </a:r>
            <a:r>
              <a:rPr lang="en-US" sz="1300" b="0" i="0" u="sng" strike="noStrike" cap="none">
                <a:solidFill>
                  <a:schemeClr val="hlink"/>
                </a:solidFill>
                <a:latin typeface="PT Serif"/>
                <a:ea typeface="PT Serif"/>
                <a:cs typeface="PT Serif"/>
                <a:sym typeface="PT Serif"/>
                <a:hlinkClick r:id="rId7"/>
              </a:rPr>
              <a:t>link</a:t>
            </a:r>
            <a:r>
              <a:rPr lang="en-US" sz="13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 , </a:t>
            </a:r>
            <a:r>
              <a:rPr lang="en-US" sz="1300" b="0" i="0" u="sng" strike="noStrike" cap="none">
                <a:solidFill>
                  <a:schemeClr val="hlink"/>
                </a:solidFill>
                <a:latin typeface="PT Serif"/>
                <a:ea typeface="PT Serif"/>
                <a:cs typeface="PT Serif"/>
                <a:sym typeface="PT Serif"/>
                <a:hlinkClick r:id="rId8"/>
              </a:rPr>
              <a:t>EO link</a:t>
            </a:r>
            <a:endParaRPr sz="1300" b="0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430" name="Google Shape;430;p7"/>
          <p:cNvSpPr txBox="1"/>
          <p:nvPr/>
        </p:nvSpPr>
        <p:spPr>
          <a:xfrm>
            <a:off x="280500" y="3126325"/>
            <a:ext cx="54312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9700" marR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None/>
            </a:pPr>
            <a:r>
              <a:rPr lang="en-US" sz="1280" b="1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Initial Notification of opt-in</a:t>
            </a:r>
            <a:r>
              <a:rPr lang="en-US" sz="135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:</a:t>
            </a:r>
            <a:endParaRPr sz="121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770"/>
              <a:buNone/>
            </a:pPr>
            <a:endParaRPr sz="1210" b="0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431" name="Google Shape;431;p7"/>
          <p:cNvSpPr txBox="1"/>
          <p:nvPr/>
        </p:nvSpPr>
        <p:spPr>
          <a:xfrm>
            <a:off x="6383625" y="3040650"/>
            <a:ext cx="54312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9700" marR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None/>
            </a:pPr>
            <a:r>
              <a:rPr lang="en-US" sz="1280" b="1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Notification of opt-</a:t>
            </a:r>
            <a:r>
              <a:rPr lang="en-US" sz="1280" b="1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out</a:t>
            </a:r>
            <a:r>
              <a:rPr lang="en-US" sz="135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:</a:t>
            </a:r>
            <a:endParaRPr sz="121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770"/>
              <a:buNone/>
            </a:pPr>
            <a:endParaRPr sz="1210" b="0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432" name="Google Shape;432;p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9075" y="3499950"/>
            <a:ext cx="3747724" cy="304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91350" y="3429000"/>
            <a:ext cx="4104899" cy="3242352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7"/>
          <p:cNvSpPr/>
          <p:nvPr/>
        </p:nvSpPr>
        <p:spPr>
          <a:xfrm>
            <a:off x="510800" y="5079650"/>
            <a:ext cx="2241900" cy="1608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7"/>
          <p:cNvSpPr/>
          <p:nvPr/>
        </p:nvSpPr>
        <p:spPr>
          <a:xfrm>
            <a:off x="510800" y="6310400"/>
            <a:ext cx="3159300" cy="1608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7"/>
          <p:cNvSpPr/>
          <p:nvPr/>
        </p:nvSpPr>
        <p:spPr>
          <a:xfrm>
            <a:off x="6491350" y="4683425"/>
            <a:ext cx="3747600" cy="1608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7"/>
          <p:cNvSpPr/>
          <p:nvPr/>
        </p:nvSpPr>
        <p:spPr>
          <a:xfrm>
            <a:off x="6491350" y="6458525"/>
            <a:ext cx="3535500" cy="1608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5"/>
          <p:cNvSpPr txBox="1">
            <a:spLocks noGrp="1"/>
          </p:cNvSpPr>
          <p:nvPr>
            <p:ph type="title"/>
          </p:nvPr>
        </p:nvSpPr>
        <p:spPr>
          <a:xfrm>
            <a:off x="411480" y="457200"/>
            <a:ext cx="118893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erif"/>
              <a:buNone/>
            </a:pPr>
            <a:r>
              <a:rPr lang="en-US" sz="2800"/>
              <a:t>1095-B Opt-in remaining actions, with external dependencies</a:t>
            </a:r>
            <a:endParaRPr sz="2800"/>
          </a:p>
        </p:txBody>
      </p:sp>
      <p:sp>
        <p:nvSpPr>
          <p:cNvPr id="443" name="Google Shape;443;p65"/>
          <p:cNvSpPr txBox="1">
            <a:spLocks noGrp="1"/>
          </p:cNvSpPr>
          <p:nvPr>
            <p:ph type="sldNum" idx="12"/>
          </p:nvPr>
        </p:nvSpPr>
        <p:spPr>
          <a:xfrm>
            <a:off x="11483006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graphicFrame>
        <p:nvGraphicFramePr>
          <p:cNvPr id="444" name="Google Shape;444;p65"/>
          <p:cNvGraphicFramePr/>
          <p:nvPr>
            <p:extLst>
              <p:ext uri="{D42A27DB-BD31-4B8C-83A1-F6EECF244321}">
                <p14:modId xmlns:p14="http://schemas.microsoft.com/office/powerpoint/2010/main" val="2895578513"/>
              </p:ext>
            </p:extLst>
          </p:nvPr>
        </p:nvGraphicFramePr>
        <p:xfrm>
          <a:off x="411480" y="914400"/>
          <a:ext cx="11357575" cy="3925950"/>
        </p:xfrm>
        <a:graphic>
          <a:graphicData uri="http://schemas.openxmlformats.org/drawingml/2006/table">
            <a:tbl>
              <a:tblPr>
                <a:noFill/>
                <a:tableStyleId>{95A19930-3CE6-4CD2-B43B-D4259C12D024}</a:tableStyleId>
              </a:tblPr>
              <a:tblGrid>
                <a:gridCol w="1453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2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2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1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chemeClr val="accent1"/>
                          </a:solidFill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ITEM</a:t>
                      </a:r>
                      <a:endParaRPr sz="1100" u="none" strike="noStrike" cap="none"/>
                    </a:p>
                  </a:txBody>
                  <a:tcPr marL="0" marR="91450" marT="2437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chemeClr val="accent1"/>
                          </a:solidFill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WORK STREAM</a:t>
                      </a:r>
                      <a:endParaRPr sz="1100" b="1" i="0" u="none" strike="noStrike" cap="none">
                        <a:solidFill>
                          <a:schemeClr val="accent1"/>
                        </a:solidFill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L="0" marR="24375" marT="2437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chemeClr val="accent1"/>
                          </a:solidFill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ACTION NEEDED</a:t>
                      </a:r>
                      <a:endParaRPr sz="1100" b="1" i="0" u="none" strike="noStrike" cap="none">
                        <a:solidFill>
                          <a:schemeClr val="accent1"/>
                        </a:solidFill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L="0" marR="24375" marT="2437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chemeClr val="accent1"/>
                          </a:solidFill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TARGET 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chemeClr val="accent1"/>
                          </a:solidFill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COMPLETE DATE</a:t>
                      </a:r>
                      <a:endParaRPr sz="1100" b="1" i="0" u="none" strike="noStrike" cap="none">
                        <a:solidFill>
                          <a:schemeClr val="accent1"/>
                        </a:solidFill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L="0" marR="24375" marT="2437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chemeClr val="accent1"/>
                          </a:solidFill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PREREQUISITE</a:t>
                      </a:r>
                      <a:endParaRPr sz="1100" b="1" i="0" u="none" strike="noStrike" cap="none">
                        <a:solidFill>
                          <a:schemeClr val="accent1"/>
                        </a:solidFill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L="0" marR="24375" marT="2437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u="none" strike="noStrike" cap="none">
                          <a:solidFill>
                            <a:schemeClr val="dk2"/>
                          </a:solidFill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Launch MVP</a:t>
                      </a:r>
                      <a:endParaRPr sz="1050" b="0" u="none" strike="noStrike" cap="none">
                        <a:solidFill>
                          <a:schemeClr val="dk2"/>
                        </a:solidFill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L="0" marR="1828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u="none" strike="noStrike" cap="none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Product &amp; Tech</a:t>
                      </a:r>
                      <a:endParaRPr sz="105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0" marR="1828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38125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525"/>
                        <a:buFont typeface="Noto Sans Symbols"/>
                        <a:buChar char="▪"/>
                      </a:pPr>
                      <a:r>
                        <a:rPr lang="en-US" sz="1050" u="none" strike="noStrike" cap="none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Work with tech to create a vets-website release</a:t>
                      </a:r>
                      <a:endParaRPr sz="105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0" marR="1828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u="none" strike="noStrike" cap="none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Ju</a:t>
                      </a:r>
                      <a:r>
                        <a:rPr lang="en-US" sz="105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ly</a:t>
                      </a:r>
                      <a:endParaRPr sz="105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0" marR="1828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u="none" strike="noStrike" cap="none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508 Exception request</a:t>
                      </a:r>
                      <a:endParaRPr sz="105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0" marR="1828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b="0" u="none" strike="noStrike" cap="none">
                          <a:solidFill>
                            <a:schemeClr val="dk2"/>
                          </a:solidFill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1095-B Opt-in build</a:t>
                      </a:r>
                      <a:endParaRPr sz="1050" b="0" u="none" strike="noStrike" cap="none">
                        <a:solidFill>
                          <a:schemeClr val="dk2"/>
                        </a:solidFill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L="0" marR="1828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u="none" strike="noStrike" cap="none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Product</a:t>
                      </a:r>
                      <a:endParaRPr sz="105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0" marR="1828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525"/>
                        <a:buFont typeface="Noto Sans Symbols"/>
                        <a:buChar char="▪"/>
                      </a:pPr>
                      <a:r>
                        <a:rPr lang="en-US" sz="1050" u="none" strike="noStrike" cap="none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Follow up with HEC and Profiles team to ensure 1095-B  opt-in is done</a:t>
                      </a:r>
                      <a:endParaRPr sz="105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525"/>
                        <a:buFont typeface="Noto Sans Symbols"/>
                        <a:buChar char="▪"/>
                      </a:pPr>
                      <a:r>
                        <a:rPr lang="en-US" sz="105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</a:rPr>
                        <a:t>Ensure</a:t>
                      </a:r>
                      <a:r>
                        <a:rPr lang="en-US" sz="105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changes in profile reflect in HEC to prevent mail of those that opt-in</a:t>
                      </a:r>
                      <a:endParaRPr sz="105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525"/>
                        <a:buFont typeface="Noto Sans Symbols"/>
                        <a:buChar char="▪"/>
                      </a:pPr>
                      <a:r>
                        <a:rPr lang="en-US" sz="1050" u="none" strike="noStrike" cap="none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Update draft communications and announcement plans, based on when opt-in will be launched</a:t>
                      </a:r>
                      <a:endParaRPr sz="1050" u="none" strike="noStrike" cap="none">
                        <a:solidFill>
                          <a:srgbClr val="303A46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0" marR="1828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u="none" strike="noStrike" cap="none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June - Aug</a:t>
                      </a:r>
                      <a:endParaRPr sz="105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0" marR="1828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Legal review</a:t>
                      </a:r>
                      <a:endParaRPr sz="105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0" marR="1828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dk2"/>
                          </a:solidFill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Notification Triggers</a:t>
                      </a:r>
                      <a:endParaRPr sz="1050" b="0" u="none" strike="noStrike" cap="none">
                        <a:solidFill>
                          <a:schemeClr val="dk2"/>
                        </a:solidFill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L="0" marR="1828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Design &amp; Tech</a:t>
                      </a:r>
                      <a:endParaRPr sz="105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0" marR="1828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525"/>
                        <a:buFont typeface="Noto Sans Symbols"/>
                        <a:buChar char="▪"/>
                      </a:pPr>
                      <a:r>
                        <a:rPr lang="en-US" sz="105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Notification letters approved by legal</a:t>
                      </a:r>
                      <a:endParaRPr sz="105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525"/>
                        <a:buFont typeface="Noto Sans Symbols"/>
                        <a:buChar char="▪"/>
                      </a:pPr>
                      <a:r>
                        <a:rPr lang="en-US" sz="105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Build triggers for opt-in, opt-out, annual update</a:t>
                      </a:r>
                      <a:endParaRPr sz="105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0" marR="1828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0" marR="1828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Legal review</a:t>
                      </a:r>
                      <a:endParaRPr sz="105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0" marR="1828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b="0" u="none" strike="noStrike" cap="none">
                          <a:solidFill>
                            <a:schemeClr val="dk2"/>
                          </a:solidFill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Legal Review</a:t>
                      </a:r>
                      <a:endParaRPr sz="1050" b="0" u="none" strike="noStrike" cap="none">
                        <a:solidFill>
                          <a:schemeClr val="dk2"/>
                        </a:solidFill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L="0" marR="1828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u="none" strike="noStrike" cap="none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Product</a:t>
                      </a:r>
                      <a:endParaRPr sz="105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0" marR="1828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525"/>
                        <a:buFont typeface="Noto Sans Symbols"/>
                        <a:buChar char="▪"/>
                      </a:pPr>
                      <a:r>
                        <a:rPr lang="en-US" sz="1050" u="none" strike="noStrike" cap="none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Work with Tarsha to complete legal review for Opt-In</a:t>
                      </a:r>
                      <a:endParaRPr sz="105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0" marR="1828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u="none" strike="noStrike" cap="none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June – Aug </a:t>
                      </a:r>
                      <a:endParaRPr sz="105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0" marR="1828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u="none" strike="noStrike" cap="none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POC name from Tarsha</a:t>
                      </a:r>
                      <a:endParaRPr sz="105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0" marR="1828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8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b="0" u="none" strike="noStrike" cap="none">
                          <a:solidFill>
                            <a:schemeClr val="dk2"/>
                          </a:solidFill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Communications to announce launch</a:t>
                      </a:r>
                      <a:endParaRPr sz="1050" b="0" u="none" strike="noStrike" cap="none">
                        <a:solidFill>
                          <a:schemeClr val="dk2"/>
                        </a:solidFill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L="0" marR="0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u="none" strike="noStrike" cap="none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Product &amp; Design</a:t>
                      </a:r>
                      <a:endParaRPr sz="105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0" marR="1828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525"/>
                        <a:buFont typeface="Noto Sans Symbols"/>
                        <a:buChar char="▪"/>
                      </a:pPr>
                      <a:r>
                        <a:rPr lang="en-US" sz="1050" u="none" strike="noStrike" cap="none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Work with Tarsha and HEC team to refine drafted communications and align on plan and timeline to announce 1095-B launch to Veterans</a:t>
                      </a:r>
                      <a:endParaRPr sz="1400" u="none" strike="noStrike" cap="none"/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525"/>
                        <a:buFont typeface="Noto Sans Symbols"/>
                        <a:buChar char="▪"/>
                      </a:pPr>
                      <a:r>
                        <a:rPr lang="en-US" sz="1050" u="none" strike="noStrike" cap="none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Work with VA Notify team to build and launch communications on their platform</a:t>
                      </a:r>
                      <a:endParaRPr sz="105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0" marR="0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u="none" strike="noStrike" cap="none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October - December 2022</a:t>
                      </a:r>
                      <a:endParaRPr sz="105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0" marR="1828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u="none" strike="noStrike" cap="none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Product launched in prod; aligned on communication plan with Tarsha/Tracey</a:t>
                      </a:r>
                      <a:endParaRPr sz="1400" u="none" strike="noStrike" cap="none"/>
                    </a:p>
                  </a:txBody>
                  <a:tcPr marL="0" marR="0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>
                          <a:solidFill>
                            <a:schemeClr val="dk2"/>
                          </a:solidFill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Launch opt-in</a:t>
                      </a:r>
                      <a:endParaRPr sz="1050" b="0" u="none" strike="noStrike" cap="none">
                        <a:solidFill>
                          <a:schemeClr val="dk2"/>
                        </a:solidFill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L="0" marR="0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Product &amp; Tech</a:t>
                      </a:r>
                      <a:endParaRPr sz="105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0" marR="1828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38125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525"/>
                        <a:buFont typeface="Noto Sans Symbols"/>
                        <a:buChar char="▪"/>
                      </a:pPr>
                      <a:r>
                        <a:rPr lang="en-US" sz="105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Work with tech to create a vets-website release</a:t>
                      </a:r>
                      <a:endParaRPr sz="105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0" marR="0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September - October 2022</a:t>
                      </a:r>
                      <a:endParaRPr sz="105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0" marR="1828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0" marR="0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45" name="Google Shape;445;p65"/>
          <p:cNvSpPr txBox="1"/>
          <p:nvPr/>
        </p:nvSpPr>
        <p:spPr>
          <a:xfrm>
            <a:off x="9641352" y="6408650"/>
            <a:ext cx="199947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747C7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1095-B Remaining actions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5"/>
          <p:cNvSpPr txBox="1">
            <a:spLocks noGrp="1"/>
          </p:cNvSpPr>
          <p:nvPr>
            <p:ph type="title"/>
          </p:nvPr>
        </p:nvSpPr>
        <p:spPr>
          <a:xfrm>
            <a:off x="312812" y="373491"/>
            <a:ext cx="11353800" cy="74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erif"/>
              <a:buNone/>
            </a:pPr>
            <a:r>
              <a:rPr lang="en-US" sz="3600">
                <a:latin typeface="PT Serif"/>
                <a:ea typeface="PT Serif"/>
                <a:cs typeface="PT Serif"/>
                <a:sym typeface="PT Serif"/>
              </a:rPr>
              <a:t>Get to know the new members on team</a:t>
            </a:r>
            <a:endParaRPr sz="3600"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64" name="Google Shape;164;p55"/>
          <p:cNvSpPr txBox="1">
            <a:spLocks noGrp="1"/>
          </p:cNvSpPr>
          <p:nvPr>
            <p:ph type="body" idx="4294967295"/>
          </p:nvPr>
        </p:nvSpPr>
        <p:spPr>
          <a:xfrm>
            <a:off x="419100" y="1253332"/>
            <a:ext cx="1446561" cy="2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en-US" sz="1600">
                <a:solidFill>
                  <a:schemeClr val="accent2"/>
                </a:solidFill>
              </a:rPr>
              <a:t>Core team</a:t>
            </a:r>
            <a:endParaRPr/>
          </a:p>
        </p:txBody>
      </p:sp>
      <p:sp>
        <p:nvSpPr>
          <p:cNvPr id="165" name="Google Shape;165;p55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Source Sans Pro"/>
                <a:ea typeface="Source Sans Pro"/>
                <a:cs typeface="Source Sans Pro"/>
                <a:sym typeface="Source Sans Pro"/>
              </a:rPr>
              <a:t>2</a:t>
            </a:fld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55"/>
          <p:cNvSpPr txBox="1"/>
          <p:nvPr/>
        </p:nvSpPr>
        <p:spPr>
          <a:xfrm>
            <a:off x="8917360" y="6408650"/>
            <a:ext cx="272346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C74"/>
              </a:buClr>
              <a:buSzPts val="1200"/>
              <a:buFont typeface="Source Sans Pro"/>
              <a:buNone/>
            </a:pPr>
            <a:r>
              <a:rPr lang="en-US" sz="1200" b="0" i="0" u="none" strike="noStrike" cap="none">
                <a:solidFill>
                  <a:srgbClr val="747C7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Introduction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55"/>
          <p:cNvSpPr txBox="1"/>
          <p:nvPr/>
        </p:nvSpPr>
        <p:spPr>
          <a:xfrm>
            <a:off x="7651170" y="1252728"/>
            <a:ext cx="1446561" cy="2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accent2"/>
                </a:solidFill>
                <a:latin typeface="PT Serif"/>
                <a:ea typeface="PT Serif"/>
                <a:cs typeface="PT Serif"/>
                <a:sym typeface="PT Serif"/>
              </a:rPr>
              <a:t>Executive team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55"/>
          <p:cNvSpPr txBox="1"/>
          <p:nvPr/>
        </p:nvSpPr>
        <p:spPr>
          <a:xfrm>
            <a:off x="438638" y="1716674"/>
            <a:ext cx="738427" cy="276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chemeClr val="dk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PRODUCT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55"/>
          <p:cNvSpPr txBox="1"/>
          <p:nvPr/>
        </p:nvSpPr>
        <p:spPr>
          <a:xfrm>
            <a:off x="5810343" y="1793128"/>
            <a:ext cx="921014" cy="35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chemeClr val="dk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ENGINEERING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55"/>
          <p:cNvSpPr txBox="1"/>
          <p:nvPr/>
        </p:nvSpPr>
        <p:spPr>
          <a:xfrm>
            <a:off x="438638" y="4145503"/>
            <a:ext cx="652990" cy="276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chemeClr val="dk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DESIGN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55"/>
          <p:cNvPicPr preferRelativeResize="0"/>
          <p:nvPr/>
        </p:nvPicPr>
        <p:blipFill rotWithShape="1">
          <a:blip r:embed="rId3">
            <a:alphaModFix/>
          </a:blip>
          <a:srcRect t="11610" b="16390"/>
          <a:stretch/>
        </p:blipFill>
        <p:spPr>
          <a:xfrm>
            <a:off x="2147939" y="2177075"/>
            <a:ext cx="891768" cy="891768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2" name="Google Shape;172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39644" y="4535323"/>
            <a:ext cx="900063" cy="90006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3" name="Google Shape;173;p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42085" y="2150698"/>
            <a:ext cx="900063" cy="90006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4" name="Google Shape;174;p5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93566" y="2117001"/>
            <a:ext cx="900063" cy="90006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5" name="Google Shape;175;p5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754084" y="2121123"/>
            <a:ext cx="906673" cy="90667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6" name="Google Shape;176;p5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644384" y="4535424"/>
            <a:ext cx="906673" cy="90667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7" name="Google Shape;177;p5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189720" y="4535424"/>
            <a:ext cx="906673" cy="906673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8" name="Google Shape;178;p55"/>
          <p:cNvSpPr txBox="1"/>
          <p:nvPr/>
        </p:nvSpPr>
        <p:spPr>
          <a:xfrm>
            <a:off x="2131133" y="3207745"/>
            <a:ext cx="1226148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T Serif"/>
              <a:buNone/>
            </a:pPr>
            <a:r>
              <a:rPr lang="en-US" sz="1100" b="1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Tami Corson</a:t>
            </a:r>
            <a:endParaRPr sz="1100" b="1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T Serif"/>
              <a:buNone/>
            </a:pPr>
            <a:r>
              <a:rPr lang="en-US" sz="1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North Carolina</a:t>
            </a:r>
            <a:endParaRPr sz="11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T Serif"/>
              <a:buNone/>
            </a:pPr>
            <a:r>
              <a:rPr lang="en-US" sz="1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Clinical SME / Scrum </a:t>
            </a:r>
            <a:endParaRPr sz="11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Google Shape;179;p55"/>
          <p:cNvSpPr txBox="1"/>
          <p:nvPr/>
        </p:nvSpPr>
        <p:spPr>
          <a:xfrm>
            <a:off x="7696822" y="3183700"/>
            <a:ext cx="122614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T Serif"/>
              <a:buNone/>
            </a:pPr>
            <a:r>
              <a:rPr lang="en-US" sz="1100" b="1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Jeff Scheire</a:t>
            </a:r>
            <a:endParaRPr sz="1100" b="0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T Serif"/>
              <a:buNone/>
            </a:pPr>
            <a:r>
              <a:rPr lang="en-US" sz="1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 Studio</a:t>
            </a:r>
            <a:endParaRPr sz="11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0" name="Google Shape;180;p55"/>
          <p:cNvSpPr txBox="1"/>
          <p:nvPr/>
        </p:nvSpPr>
        <p:spPr>
          <a:xfrm>
            <a:off x="10754711" y="3182112"/>
            <a:ext cx="100312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T Serif"/>
              <a:buNone/>
            </a:pPr>
            <a:r>
              <a:rPr lang="en-US" sz="1100" b="1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Kevin London</a:t>
            </a:r>
            <a:br>
              <a:rPr lang="en-US" sz="11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</a:br>
            <a:r>
              <a:rPr lang="en-US" sz="1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Frog Design</a:t>
            </a:r>
            <a:endParaRPr sz="11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1" name="Google Shape;181;p55"/>
          <p:cNvSpPr txBox="1"/>
          <p:nvPr/>
        </p:nvSpPr>
        <p:spPr>
          <a:xfrm>
            <a:off x="9236150" y="3182112"/>
            <a:ext cx="122614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T Serif"/>
              <a:buNone/>
            </a:pPr>
            <a:r>
              <a:rPr lang="en-US" sz="1100" b="1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Marcy Jacobs</a:t>
            </a:r>
            <a:endParaRPr sz="1100" b="1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T Serif"/>
              <a:buNone/>
            </a:pPr>
            <a:r>
              <a:rPr lang="en-US" sz="1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McKinsey &amp; Co</a:t>
            </a:r>
            <a:endParaRPr sz="11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2" name="Google Shape;182;p55"/>
          <p:cNvSpPr txBox="1"/>
          <p:nvPr/>
        </p:nvSpPr>
        <p:spPr>
          <a:xfrm>
            <a:off x="3846393" y="5577840"/>
            <a:ext cx="137874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Carolyn Williams</a:t>
            </a:r>
            <a:br>
              <a:rPr lang="en-US" sz="11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</a:br>
            <a:r>
              <a:rPr lang="en-US" sz="1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Chicago, IL</a:t>
            </a:r>
            <a:br>
              <a:rPr lang="en-US" sz="11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-US" sz="1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Experience Designer</a:t>
            </a:r>
            <a:endParaRPr sz="11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3" name="Google Shape;183;p55"/>
          <p:cNvSpPr txBox="1"/>
          <p:nvPr/>
        </p:nvSpPr>
        <p:spPr>
          <a:xfrm>
            <a:off x="2131133" y="5577231"/>
            <a:ext cx="1322977" cy="846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T Serif"/>
              <a:buNone/>
            </a:pPr>
            <a:r>
              <a:rPr lang="en-US" sz="1100" b="1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Carl Dickerson</a:t>
            </a:r>
            <a:br>
              <a:rPr lang="en-US" sz="11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</a:br>
            <a:r>
              <a:rPr lang="en-US" sz="1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Atlanta, GA</a:t>
            </a:r>
            <a:br>
              <a:rPr lang="en-US" sz="1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-US" sz="1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Content Strategist and Plain Language Content Creator</a:t>
            </a:r>
            <a:endParaRPr sz="11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4" name="Google Shape;184;p55"/>
          <p:cNvSpPr txBox="1"/>
          <p:nvPr/>
        </p:nvSpPr>
        <p:spPr>
          <a:xfrm>
            <a:off x="448056" y="5577840"/>
            <a:ext cx="1226148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T Serif"/>
              <a:buNone/>
            </a:pPr>
            <a:r>
              <a:rPr lang="en-US" sz="1100" b="1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Thomas McCue </a:t>
            </a:r>
            <a:br>
              <a:rPr lang="en-US" sz="11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</a:br>
            <a:r>
              <a:rPr lang="en-US" sz="1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Oak Park, IL</a:t>
            </a:r>
            <a:br>
              <a:rPr lang="en-US" sz="1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-US" sz="1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Principal Designer Director</a:t>
            </a:r>
            <a:endParaRPr sz="11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5" name="Google Shape;185;p55"/>
          <p:cNvSpPr txBox="1"/>
          <p:nvPr/>
        </p:nvSpPr>
        <p:spPr>
          <a:xfrm>
            <a:off x="7699248" y="5580786"/>
            <a:ext cx="122614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T Serif"/>
              <a:buNone/>
            </a:pPr>
            <a:r>
              <a:rPr lang="en-US" sz="1100" b="1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Will Reynolds </a:t>
            </a:r>
            <a:br>
              <a:rPr lang="en-US" sz="11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</a:br>
            <a:r>
              <a:rPr lang="en-US" sz="1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SERVE Advisory</a:t>
            </a:r>
            <a:endParaRPr sz="11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6" name="Google Shape;186;p55"/>
          <p:cNvSpPr txBox="1"/>
          <p:nvPr/>
        </p:nvSpPr>
        <p:spPr>
          <a:xfrm>
            <a:off x="9235440" y="5577840"/>
            <a:ext cx="122614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T Serif"/>
              <a:buNone/>
            </a:pPr>
            <a:r>
              <a:rPr lang="en-US" sz="1100" b="1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Ben Morris</a:t>
            </a:r>
            <a:endParaRPr sz="1100" b="0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T Serif"/>
              <a:buNone/>
            </a:pPr>
            <a:r>
              <a:rPr lang="en-US" sz="1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Pluribus Digital</a:t>
            </a:r>
            <a:endParaRPr sz="11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87" name="Google Shape;187;p55"/>
          <p:cNvCxnSpPr/>
          <p:nvPr/>
        </p:nvCxnSpPr>
        <p:spPr>
          <a:xfrm>
            <a:off x="7424904" y="1485780"/>
            <a:ext cx="14242" cy="5043896"/>
          </a:xfrm>
          <a:prstGeom prst="straightConnector1">
            <a:avLst/>
          </a:prstGeom>
          <a:noFill/>
          <a:ln w="12700" cap="flat" cmpd="sng">
            <a:solidFill>
              <a:srgbClr val="C7C7C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8" name="Google Shape;188;p55"/>
          <p:cNvSpPr txBox="1"/>
          <p:nvPr/>
        </p:nvSpPr>
        <p:spPr>
          <a:xfrm>
            <a:off x="447146" y="3182770"/>
            <a:ext cx="1226148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Munish Sikka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Washington DC</a:t>
            </a:r>
            <a:endParaRPr sz="11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Product Lead</a:t>
            </a:r>
            <a:endParaRPr sz="11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89" name="Google Shape;189;p55"/>
          <p:cNvPicPr preferRelativeResize="0"/>
          <p:nvPr/>
        </p:nvPicPr>
        <p:blipFill rotWithShape="1">
          <a:blip r:embed="rId10">
            <a:alphaModFix/>
          </a:blip>
          <a:srcRect l="14184" t="16337" r="8959" b="12605"/>
          <a:stretch/>
        </p:blipFill>
        <p:spPr>
          <a:xfrm>
            <a:off x="447147" y="2148419"/>
            <a:ext cx="891768" cy="920424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190" name="Google Shape;190;p55" descr="A person with a beard&#10;&#10;Description automatically generated with low confidence"/>
          <p:cNvPicPr preferRelativeResize="0"/>
          <p:nvPr/>
        </p:nvPicPr>
        <p:blipFill rotWithShape="1">
          <a:blip r:embed="rId11">
            <a:alphaModFix/>
          </a:blip>
          <a:srcRect l="14160" r="14004"/>
          <a:stretch/>
        </p:blipFill>
        <p:spPr>
          <a:xfrm>
            <a:off x="10753344" y="4535424"/>
            <a:ext cx="880529" cy="908764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191" name="Google Shape;191;p55"/>
          <p:cNvSpPr txBox="1"/>
          <p:nvPr/>
        </p:nvSpPr>
        <p:spPr>
          <a:xfrm>
            <a:off x="10753343" y="5577840"/>
            <a:ext cx="1127677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T Serif"/>
              <a:buNone/>
            </a:pPr>
            <a:r>
              <a:rPr lang="en-US" sz="1050" b="1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Travis Hoffmann</a:t>
            </a:r>
            <a:endParaRPr sz="1050" b="0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T Serif"/>
              <a:buNone/>
            </a:pPr>
            <a:r>
              <a:rPr lang="en-US" sz="105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 Studio</a:t>
            </a:r>
            <a:endParaRPr sz="105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2" name="Google Shape;192;p55"/>
          <p:cNvSpPr txBox="1"/>
          <p:nvPr/>
        </p:nvSpPr>
        <p:spPr>
          <a:xfrm>
            <a:off x="5810218" y="3207504"/>
            <a:ext cx="1517857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Shashank Khandelwal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Rockville, MD</a:t>
            </a:r>
            <a:endParaRPr sz="11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Tech Lead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55" descr="A person with a beard&#10;&#10;Description automatically generated with low confidence"/>
          <p:cNvPicPr preferRelativeResize="0"/>
          <p:nvPr/>
        </p:nvPicPr>
        <p:blipFill rotWithShape="1">
          <a:blip r:embed="rId12">
            <a:alphaModFix/>
          </a:blip>
          <a:srcRect r="213" b="21596"/>
          <a:stretch/>
        </p:blipFill>
        <p:spPr>
          <a:xfrm>
            <a:off x="5821867" y="2074121"/>
            <a:ext cx="900063" cy="942943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194" name="Google Shape;194;p55" descr="A person wearing sunglasses&#10;&#10;Description automatically generated with medium confidence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885409" y="4533836"/>
            <a:ext cx="841059" cy="91024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195" name="Google Shape;195;p55" descr="A picture containing person, person&#10;&#10;Description automatically generated"/>
          <p:cNvPicPr preferRelativeResize="0"/>
          <p:nvPr/>
        </p:nvPicPr>
        <p:blipFill rotWithShape="1">
          <a:blip r:embed="rId14">
            <a:alphaModFix/>
          </a:blip>
          <a:srcRect l="13914" r="13415" b="48591"/>
          <a:stretch/>
        </p:blipFill>
        <p:spPr>
          <a:xfrm>
            <a:off x="448056" y="4535424"/>
            <a:ext cx="1024121" cy="937158"/>
          </a:xfrm>
          <a:prstGeom prst="flowChartConnector">
            <a:avLst/>
          </a:prstGeom>
          <a:noFill/>
          <a:ln>
            <a:noFill/>
          </a:ln>
        </p:spPr>
      </p:pic>
      <p:grpSp>
        <p:nvGrpSpPr>
          <p:cNvPr id="196" name="Google Shape;196;p55"/>
          <p:cNvGrpSpPr/>
          <p:nvPr/>
        </p:nvGrpSpPr>
        <p:grpSpPr>
          <a:xfrm>
            <a:off x="5838857" y="4501841"/>
            <a:ext cx="1254831" cy="1680074"/>
            <a:chOff x="4830033" y="2139454"/>
            <a:chExt cx="1254831" cy="1680074"/>
          </a:xfrm>
        </p:grpSpPr>
        <p:sp>
          <p:nvSpPr>
            <p:cNvPr id="197" name="Google Shape;197;p55"/>
            <p:cNvSpPr txBox="1"/>
            <p:nvPr/>
          </p:nvSpPr>
          <p:spPr>
            <a:xfrm>
              <a:off x="4830033" y="3142420"/>
              <a:ext cx="1254831" cy="677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PT Serif"/>
                <a:buNone/>
              </a:pPr>
              <a:r>
                <a:rPr lang="en-US" sz="1100" b="1" i="0" u="none" strike="noStrike" cap="none">
                  <a:solidFill>
                    <a:schemeClr val="dk2"/>
                  </a:solidFill>
                  <a:latin typeface="PT Serif"/>
                  <a:ea typeface="PT Serif"/>
                  <a:cs typeface="PT Serif"/>
                  <a:sym typeface="PT Serif"/>
                </a:rPr>
                <a:t>Teagan Stephenson</a:t>
              </a:r>
              <a:br>
                <a:rPr lang="en-US" sz="1100" b="0" i="0" u="none" strike="noStrike" cap="none">
                  <a:solidFill>
                    <a:schemeClr val="dk2"/>
                  </a:solidFill>
                  <a:latin typeface="PT Serif"/>
                  <a:ea typeface="PT Serif"/>
                  <a:cs typeface="PT Serif"/>
                  <a:sym typeface="PT Serif"/>
                </a:rPr>
              </a:br>
              <a:r>
                <a:rPr lang="en-US" sz="11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Ft. Lauderdale, FL</a:t>
              </a:r>
              <a:br>
                <a:rPr lang="en-US" sz="11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</a:br>
              <a:r>
                <a:rPr lang="en-US" sz="11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Backend Engineer</a:t>
              </a:r>
              <a:endParaRPr sz="1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198" name="Google Shape;198;p55" descr="A picture containing sky, outdoor, person, person&#10;&#10;Description automatically generated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4831579" y="2139454"/>
              <a:ext cx="889673" cy="907869"/>
            </a:xfrm>
            <a:prstGeom prst="flowChartConnector">
              <a:avLst/>
            </a:prstGeom>
            <a:noFill/>
            <a:ln>
              <a:noFill/>
            </a:ln>
          </p:spPr>
        </p:pic>
      </p:grpSp>
      <p:sp>
        <p:nvSpPr>
          <p:cNvPr id="199" name="Google Shape;199;p55"/>
          <p:cNvSpPr/>
          <p:nvPr/>
        </p:nvSpPr>
        <p:spPr>
          <a:xfrm>
            <a:off x="1372916" y="2117001"/>
            <a:ext cx="198521" cy="192571"/>
          </a:xfrm>
          <a:prstGeom prst="star4">
            <a:avLst>
              <a:gd name="adj" fmla="val 12500"/>
            </a:avLst>
          </a:prstGeom>
          <a:solidFill>
            <a:schemeClr val="accent3"/>
          </a:solidFill>
          <a:ln w="25400" cap="flat" cmpd="sng">
            <a:solidFill>
              <a:srgbClr val="B98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55"/>
          <p:cNvSpPr/>
          <p:nvPr/>
        </p:nvSpPr>
        <p:spPr>
          <a:xfrm>
            <a:off x="1363567" y="4575190"/>
            <a:ext cx="198521" cy="192571"/>
          </a:xfrm>
          <a:prstGeom prst="star4">
            <a:avLst>
              <a:gd name="adj" fmla="val 12500"/>
            </a:avLst>
          </a:prstGeom>
          <a:solidFill>
            <a:schemeClr val="accent3"/>
          </a:solidFill>
          <a:ln w="25400" cap="flat" cmpd="sng">
            <a:solidFill>
              <a:srgbClr val="B98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55"/>
          <p:cNvSpPr/>
          <p:nvPr/>
        </p:nvSpPr>
        <p:spPr>
          <a:xfrm>
            <a:off x="4823002" y="4576671"/>
            <a:ext cx="198521" cy="192571"/>
          </a:xfrm>
          <a:prstGeom prst="star4">
            <a:avLst>
              <a:gd name="adj" fmla="val 12500"/>
            </a:avLst>
          </a:prstGeom>
          <a:solidFill>
            <a:schemeClr val="accent3"/>
          </a:solidFill>
          <a:ln w="25400" cap="flat" cmpd="sng">
            <a:solidFill>
              <a:srgbClr val="B98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55"/>
          <p:cNvSpPr/>
          <p:nvPr/>
        </p:nvSpPr>
        <p:spPr>
          <a:xfrm>
            <a:off x="6759284" y="2080789"/>
            <a:ext cx="198521" cy="192571"/>
          </a:xfrm>
          <a:prstGeom prst="star4">
            <a:avLst>
              <a:gd name="adj" fmla="val 12500"/>
            </a:avLst>
          </a:prstGeom>
          <a:solidFill>
            <a:schemeClr val="accent3"/>
          </a:solidFill>
          <a:ln w="25400" cap="flat" cmpd="sng">
            <a:solidFill>
              <a:srgbClr val="B98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 txBox="1">
            <a:spLocks noGrp="1"/>
          </p:cNvSpPr>
          <p:nvPr>
            <p:ph type="title"/>
          </p:nvPr>
        </p:nvSpPr>
        <p:spPr>
          <a:xfrm>
            <a:off x="312812" y="373491"/>
            <a:ext cx="6519390" cy="74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erif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208" name="Google Shape;208;p9"/>
          <p:cNvSpPr txBox="1">
            <a:spLocks noGrp="1"/>
          </p:cNvSpPr>
          <p:nvPr>
            <p:ph type="sldNum" idx="12"/>
          </p:nvPr>
        </p:nvSpPr>
        <p:spPr>
          <a:xfrm>
            <a:off x="11474969" y="636397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Source Sans Pro"/>
                <a:ea typeface="Source Sans Pro"/>
                <a:cs typeface="Source Sans Pro"/>
                <a:sym typeface="Source Sans Pro"/>
              </a:rPr>
              <a:t>3</a:t>
            </a:fld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9" name="Google Shape;209;p9"/>
          <p:cNvSpPr txBox="1"/>
          <p:nvPr/>
        </p:nvSpPr>
        <p:spPr>
          <a:xfrm>
            <a:off x="8917360" y="6408650"/>
            <a:ext cx="272346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C74"/>
              </a:buClr>
              <a:buSzPts val="1200"/>
              <a:buFont typeface="Source Sans Pro"/>
              <a:buNone/>
            </a:pPr>
            <a:r>
              <a:rPr lang="en-US" sz="1200" b="0" i="0" u="none" strike="noStrike" cap="none">
                <a:solidFill>
                  <a:srgbClr val="747C7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Agenda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9"/>
          <p:cNvSpPr txBox="1"/>
          <p:nvPr/>
        </p:nvSpPr>
        <p:spPr>
          <a:xfrm>
            <a:off x="312862" y="1599897"/>
            <a:ext cx="2256900" cy="21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81"/>
              <a:buFont typeface="Arial"/>
              <a:buNone/>
            </a:pPr>
            <a:r>
              <a:rPr lang="en-US" sz="1400" b="0" i="0" u="none" strike="noStrike" cap="none">
                <a:solidFill>
                  <a:schemeClr val="accent2"/>
                </a:solidFill>
                <a:latin typeface="PT Serif"/>
                <a:ea typeface="PT Serif"/>
                <a:cs typeface="PT Serif"/>
                <a:sym typeface="PT Serif"/>
              </a:rPr>
              <a:t>Product goal:</a:t>
            </a:r>
            <a:r>
              <a:rPr lang="en-US" sz="14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 </a:t>
            </a:r>
            <a:endParaRPr sz="1400" b="0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81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create and accessible, usable, and discoverable digitized IRS 1095-B tax document on VA.gov and build for opt-in to digital delivery (paperless option).</a:t>
            </a:r>
            <a:endParaRPr sz="1400" b="0" i="0" u="none" strike="noStrike" cap="none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graphicFrame>
        <p:nvGraphicFramePr>
          <p:cNvPr id="211" name="Google Shape;211;p9"/>
          <p:cNvGraphicFramePr/>
          <p:nvPr/>
        </p:nvGraphicFramePr>
        <p:xfrm>
          <a:off x="3032371" y="5565328"/>
          <a:ext cx="8722775" cy="755200"/>
        </p:xfrm>
        <a:graphic>
          <a:graphicData uri="http://schemas.openxmlformats.org/drawingml/2006/table">
            <a:tbl>
              <a:tblPr firstRow="1" bandRow="1">
                <a:noFill/>
                <a:tableStyleId>{0A657B10-2422-4A87-8693-A39966FDE799}</a:tableStyleId>
              </a:tblPr>
              <a:tblGrid>
                <a:gridCol w="121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01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5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0" marR="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i="0" u="none" strike="noStrike" cap="none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 welcome all feedback! Feedback will be collectively reviewed and prioritized appropriately based on where it stacks against other stories in the backlog as well as technical feasibility.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182875" marR="182875" marT="182875" marB="1828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12" name="Google Shape;212;p9"/>
          <p:cNvCxnSpPr/>
          <p:nvPr/>
        </p:nvCxnSpPr>
        <p:spPr>
          <a:xfrm>
            <a:off x="3032371" y="1357994"/>
            <a:ext cx="8697470" cy="13606"/>
          </a:xfrm>
          <a:prstGeom prst="straightConnector1">
            <a:avLst/>
          </a:prstGeom>
          <a:noFill/>
          <a:ln w="9525" cap="flat" cmpd="sng">
            <a:solidFill>
              <a:srgbClr val="747C74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13" name="Google Shape;213;p9"/>
          <p:cNvCxnSpPr/>
          <p:nvPr/>
        </p:nvCxnSpPr>
        <p:spPr>
          <a:xfrm>
            <a:off x="3045029" y="4966927"/>
            <a:ext cx="8697469" cy="0"/>
          </a:xfrm>
          <a:prstGeom prst="straightConnector1">
            <a:avLst/>
          </a:prstGeom>
          <a:noFill/>
          <a:ln w="9525" cap="flat" cmpd="sng">
            <a:solidFill>
              <a:srgbClr val="747C74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14" name="Google Shape;214;p9"/>
          <p:cNvSpPr txBox="1"/>
          <p:nvPr/>
        </p:nvSpPr>
        <p:spPr>
          <a:xfrm>
            <a:off x="3404064" y="1499821"/>
            <a:ext cx="4824457" cy="369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71B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1095-B MVP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9"/>
          <p:cNvSpPr txBox="1"/>
          <p:nvPr/>
        </p:nvSpPr>
        <p:spPr>
          <a:xfrm>
            <a:off x="4065192" y="1815942"/>
            <a:ext cx="62139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86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PT Serif"/>
              <a:buAutoNum type="alphaUcPeriod"/>
            </a:pPr>
            <a:r>
              <a:rPr lang="en-US" sz="16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Blockers</a:t>
            </a:r>
            <a:endParaRPr sz="1600" b="0" i="0" u="none" strike="noStrike" cap="none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2286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PT Serif"/>
              <a:buAutoNum type="alphaUcPeriod"/>
            </a:pPr>
            <a:r>
              <a:rPr lang="en-US" sz="16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Next steps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PT Serif"/>
              <a:buAutoNum type="alphaUcPeriod"/>
            </a:pPr>
            <a:r>
              <a:rPr lang="en-US" sz="16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Status of 508 accessibility work</a:t>
            </a:r>
            <a:endParaRPr sz="1600" b="0" i="0" u="none" strike="noStrike" cap="none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2286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PT Serif"/>
              <a:buAutoNum type="alphaUcPeriod"/>
            </a:pPr>
            <a:r>
              <a:rPr lang="en-US" sz="16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Working with VA Notify on initial email announcing launch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9"/>
          <p:cNvSpPr txBox="1"/>
          <p:nvPr/>
        </p:nvSpPr>
        <p:spPr>
          <a:xfrm>
            <a:off x="4065192" y="3428698"/>
            <a:ext cx="62139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86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PT Serif"/>
              <a:buAutoNum type="alphaUcPeriod"/>
            </a:pPr>
            <a:r>
              <a:rPr lang="en-US" sz="16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New web page designs for HEC approval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PT Serif"/>
              <a:buAutoNum type="alphaUcPeriod"/>
            </a:pPr>
            <a:r>
              <a:rPr lang="en-US" sz="16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Preparing for legal review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PT Serif"/>
              <a:buAutoNum type="alphaUcPeriod"/>
            </a:pPr>
            <a:r>
              <a:rPr lang="en-US" sz="16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Building email notification triggers (opt-in/opt-out, annual)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PT Serif"/>
              <a:buAutoNum type="alphaUcPeriod"/>
            </a:pPr>
            <a:r>
              <a:rPr lang="en-US" sz="16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Building profile </a:t>
            </a:r>
            <a:r>
              <a:rPr lang="en-US" sz="16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- DFAS example</a:t>
            </a:r>
            <a:endParaRPr sz="1600" b="0" i="0" u="none" strike="noStrike" cap="none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217" name="Google Shape;217;p9"/>
          <p:cNvSpPr txBox="1"/>
          <p:nvPr/>
        </p:nvSpPr>
        <p:spPr>
          <a:xfrm>
            <a:off x="3404064" y="3108602"/>
            <a:ext cx="48246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71B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Opt-in to Digital Delivery of 1095-B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"/>
          <p:cNvSpPr/>
          <p:nvPr/>
        </p:nvSpPr>
        <p:spPr>
          <a:xfrm>
            <a:off x="5649036" y="1702165"/>
            <a:ext cx="1005840" cy="4572000"/>
          </a:xfrm>
          <a:prstGeom prst="rect">
            <a:avLst/>
          </a:prstGeom>
          <a:solidFill>
            <a:srgbClr val="D3E9FF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FFD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FDFFFD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223" name="Google Shape;223;p6"/>
          <p:cNvSpPr txBox="1">
            <a:spLocks noGrp="1"/>
          </p:cNvSpPr>
          <p:nvPr>
            <p:ph type="title"/>
          </p:nvPr>
        </p:nvSpPr>
        <p:spPr>
          <a:xfrm>
            <a:off x="411480" y="713232"/>
            <a:ext cx="11353800" cy="74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erif"/>
              <a:buNone/>
            </a:pPr>
            <a:r>
              <a:rPr lang="en-US" sz="2800"/>
              <a:t>1095-B Workplan v7</a:t>
            </a:r>
            <a:endParaRPr sz="2800">
              <a:highlight>
                <a:srgbClr val="FFFF00"/>
              </a:highlight>
            </a:endParaRPr>
          </a:p>
        </p:txBody>
      </p:sp>
      <p:sp>
        <p:nvSpPr>
          <p:cNvPr id="224" name="Google Shape;224;p6"/>
          <p:cNvSpPr txBox="1">
            <a:spLocks noGrp="1"/>
          </p:cNvSpPr>
          <p:nvPr>
            <p:ph type="sldNum" idx="12"/>
          </p:nvPr>
        </p:nvSpPr>
        <p:spPr>
          <a:xfrm>
            <a:off x="11474969" y="636397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fld>
            <a:endParaRPr sz="1200" b="0" i="0" u="none" strike="noStrike" cap="none">
              <a:solidFill>
                <a:srgbClr val="8A8A8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5" name="Google Shape;225;p6"/>
          <p:cNvSpPr txBox="1"/>
          <p:nvPr/>
        </p:nvSpPr>
        <p:spPr>
          <a:xfrm>
            <a:off x="1831746" y="1413476"/>
            <a:ext cx="61617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SPRINT 7</a:t>
            </a:r>
            <a:endParaRPr sz="900" b="1" i="0" u="none" strike="noStrike" cap="none">
              <a:solidFill>
                <a:srgbClr val="202120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4/20 – 5/03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6"/>
          <p:cNvSpPr/>
          <p:nvPr/>
        </p:nvSpPr>
        <p:spPr>
          <a:xfrm>
            <a:off x="1639087" y="2573949"/>
            <a:ext cx="82296" cy="82576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202120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cxnSp>
        <p:nvCxnSpPr>
          <p:cNvPr id="227" name="Google Shape;227;p6"/>
          <p:cNvCxnSpPr/>
          <p:nvPr/>
        </p:nvCxnSpPr>
        <p:spPr>
          <a:xfrm flipH="1">
            <a:off x="2573257" y="1705658"/>
            <a:ext cx="25821" cy="45720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8" name="Google Shape;228;p6"/>
          <p:cNvCxnSpPr/>
          <p:nvPr/>
        </p:nvCxnSpPr>
        <p:spPr>
          <a:xfrm flipH="1">
            <a:off x="1545540" y="1703676"/>
            <a:ext cx="36885" cy="45720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9" name="Google Shape;229;p6"/>
          <p:cNvCxnSpPr/>
          <p:nvPr/>
        </p:nvCxnSpPr>
        <p:spPr>
          <a:xfrm flipH="1">
            <a:off x="3075867" y="1715402"/>
            <a:ext cx="7500" cy="4572000"/>
          </a:xfrm>
          <a:prstGeom prst="straightConnector1">
            <a:avLst/>
          </a:prstGeom>
          <a:noFill/>
          <a:ln w="9525" cap="flat" cmpd="sng">
            <a:solidFill>
              <a:srgbClr val="C7C7C7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30" name="Google Shape;230;p6"/>
          <p:cNvCxnSpPr/>
          <p:nvPr/>
        </p:nvCxnSpPr>
        <p:spPr>
          <a:xfrm>
            <a:off x="2074934" y="1708140"/>
            <a:ext cx="0" cy="4572000"/>
          </a:xfrm>
          <a:prstGeom prst="straightConnector1">
            <a:avLst/>
          </a:prstGeom>
          <a:noFill/>
          <a:ln w="9525" cap="flat" cmpd="sng">
            <a:solidFill>
              <a:srgbClr val="C7C7C7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31" name="Google Shape;231;p6"/>
          <p:cNvCxnSpPr/>
          <p:nvPr/>
        </p:nvCxnSpPr>
        <p:spPr>
          <a:xfrm>
            <a:off x="6637195" y="1702410"/>
            <a:ext cx="21202" cy="45720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2" name="Google Shape;232;p6"/>
          <p:cNvCxnSpPr/>
          <p:nvPr/>
        </p:nvCxnSpPr>
        <p:spPr>
          <a:xfrm rot="10800000" flipH="1">
            <a:off x="510273" y="2966163"/>
            <a:ext cx="11130552" cy="24272"/>
          </a:xfrm>
          <a:prstGeom prst="straightConnector1">
            <a:avLst/>
          </a:prstGeom>
          <a:noFill/>
          <a:ln w="9525" cap="flat" cmpd="sng">
            <a:solidFill>
              <a:srgbClr val="747C7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3" name="Google Shape;233;p6"/>
          <p:cNvCxnSpPr/>
          <p:nvPr/>
        </p:nvCxnSpPr>
        <p:spPr>
          <a:xfrm rot="10800000" flipH="1">
            <a:off x="481622" y="4126595"/>
            <a:ext cx="11127556" cy="12340"/>
          </a:xfrm>
          <a:prstGeom prst="straightConnector1">
            <a:avLst/>
          </a:prstGeom>
          <a:noFill/>
          <a:ln w="9525" cap="flat" cmpd="sng">
            <a:solidFill>
              <a:srgbClr val="747C7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4" name="Google Shape;234;p6"/>
          <p:cNvCxnSpPr/>
          <p:nvPr/>
        </p:nvCxnSpPr>
        <p:spPr>
          <a:xfrm rot="10800000" flipH="1">
            <a:off x="1582425" y="1703055"/>
            <a:ext cx="10058400" cy="6436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5" name="Google Shape;235;p6"/>
          <p:cNvCxnSpPr/>
          <p:nvPr/>
        </p:nvCxnSpPr>
        <p:spPr>
          <a:xfrm>
            <a:off x="498105" y="5217626"/>
            <a:ext cx="11111073" cy="5816"/>
          </a:xfrm>
          <a:prstGeom prst="straightConnector1">
            <a:avLst/>
          </a:prstGeom>
          <a:noFill/>
          <a:ln w="9525" cap="flat" cmpd="sng">
            <a:solidFill>
              <a:srgbClr val="747C7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6" name="Google Shape;236;p6"/>
          <p:cNvSpPr txBox="1"/>
          <p:nvPr/>
        </p:nvSpPr>
        <p:spPr>
          <a:xfrm>
            <a:off x="3114169" y="4895339"/>
            <a:ext cx="529394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endParaRPr sz="900" b="0" i="0" u="none" strike="noStrike" cap="none">
              <a:solidFill>
                <a:srgbClr val="202120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237" name="Google Shape;237;p6"/>
          <p:cNvSpPr txBox="1"/>
          <p:nvPr/>
        </p:nvSpPr>
        <p:spPr>
          <a:xfrm>
            <a:off x="3114169" y="4895339"/>
            <a:ext cx="529394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endParaRPr sz="900" b="0" i="0" u="none" strike="noStrike" cap="none">
              <a:solidFill>
                <a:srgbClr val="202120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cxnSp>
        <p:nvCxnSpPr>
          <p:cNvPr id="238" name="Google Shape;238;p6"/>
          <p:cNvCxnSpPr/>
          <p:nvPr/>
        </p:nvCxnSpPr>
        <p:spPr>
          <a:xfrm>
            <a:off x="6130668" y="1694668"/>
            <a:ext cx="0" cy="4572000"/>
          </a:xfrm>
          <a:prstGeom prst="straightConnector1">
            <a:avLst/>
          </a:prstGeom>
          <a:noFill/>
          <a:ln w="9525" cap="flat" cmpd="sng">
            <a:solidFill>
              <a:srgbClr val="C7C7C7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39" name="Google Shape;239;p6"/>
          <p:cNvCxnSpPr/>
          <p:nvPr/>
        </p:nvCxnSpPr>
        <p:spPr>
          <a:xfrm>
            <a:off x="5103769" y="1725975"/>
            <a:ext cx="0" cy="4572000"/>
          </a:xfrm>
          <a:prstGeom prst="straightConnector1">
            <a:avLst/>
          </a:prstGeom>
          <a:noFill/>
          <a:ln w="9525" cap="flat" cmpd="sng">
            <a:solidFill>
              <a:srgbClr val="C7C7C7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40" name="Google Shape;240;p6"/>
          <p:cNvSpPr txBox="1"/>
          <p:nvPr/>
        </p:nvSpPr>
        <p:spPr>
          <a:xfrm>
            <a:off x="9835687" y="6408650"/>
            <a:ext cx="1805138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747C7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Workplan</a:t>
            </a:r>
            <a:endParaRPr sz="1800" b="0" i="0" u="none" strike="noStrike" cap="none">
              <a:solidFill>
                <a:srgbClr val="2021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1" name="Google Shape;241;p6"/>
          <p:cNvGrpSpPr/>
          <p:nvPr/>
        </p:nvGrpSpPr>
        <p:grpSpPr>
          <a:xfrm>
            <a:off x="5948559" y="909884"/>
            <a:ext cx="1295260" cy="5356784"/>
            <a:chOff x="7066562" y="1375225"/>
            <a:chExt cx="1365300" cy="6659352"/>
          </a:xfrm>
        </p:grpSpPr>
        <p:cxnSp>
          <p:nvCxnSpPr>
            <p:cNvPr id="242" name="Google Shape;242;p6"/>
            <p:cNvCxnSpPr/>
            <p:nvPr/>
          </p:nvCxnSpPr>
          <p:spPr>
            <a:xfrm flipH="1">
              <a:off x="7731472" y="1782465"/>
              <a:ext cx="4750" cy="6252112"/>
            </a:xfrm>
            <a:prstGeom prst="straightConnector1">
              <a:avLst/>
            </a:prstGeom>
            <a:noFill/>
            <a:ln w="12700" cap="flat" cmpd="sng">
              <a:solidFill>
                <a:srgbClr val="A1AE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43" name="Google Shape;243;p6"/>
            <p:cNvGrpSpPr/>
            <p:nvPr/>
          </p:nvGrpSpPr>
          <p:grpSpPr>
            <a:xfrm>
              <a:off x="7066562" y="1375225"/>
              <a:ext cx="1365300" cy="421359"/>
              <a:chOff x="7187212" y="1406975"/>
              <a:chExt cx="1365300" cy="421359"/>
            </a:xfrm>
          </p:grpSpPr>
          <p:sp>
            <p:nvSpPr>
              <p:cNvPr id="244" name="Google Shape;244;p6"/>
              <p:cNvSpPr/>
              <p:nvPr/>
            </p:nvSpPr>
            <p:spPr>
              <a:xfrm>
                <a:off x="7187212" y="1406975"/>
                <a:ext cx="1365300" cy="344100"/>
              </a:xfrm>
              <a:prstGeom prst="roundRect">
                <a:avLst>
                  <a:gd name="adj" fmla="val 16667"/>
                </a:avLst>
              </a:prstGeom>
              <a:solidFill>
                <a:srgbClr val="D3E9FF"/>
              </a:solidFill>
              <a:ln>
                <a:noFill/>
              </a:ln>
            </p:spPr>
            <p:txBody>
              <a:bodyPr spcFirstLastPara="1" wrap="square" lIns="91425" tIns="7315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22D50"/>
                  </a:buClr>
                  <a:buSzPts val="1200"/>
                  <a:buFont typeface="Source Sans Pro SemiBold"/>
                  <a:buNone/>
                </a:pPr>
                <a:r>
                  <a:rPr lang="en-US" sz="1200" b="1" i="0" u="none" strike="noStrike" cap="none">
                    <a:solidFill>
                      <a:srgbClr val="022D50"/>
                    </a:solidFill>
                    <a:latin typeface="Source Sans Pro SemiBold"/>
                    <a:ea typeface="Source Sans Pro SemiBold"/>
                    <a:cs typeface="Source Sans Pro SemiBold"/>
                    <a:sym typeface="Source Sans Pro SemiBold"/>
                  </a:rPr>
                  <a:t>WE ARE HERE</a:t>
                </a:r>
                <a:endParaRPr sz="1200" b="1" i="0" u="none" strike="noStrike" cap="none">
                  <a:solidFill>
                    <a:srgbClr val="022D50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endParaRPr>
              </a:p>
            </p:txBody>
          </p:sp>
          <p:sp>
            <p:nvSpPr>
              <p:cNvPr id="245" name="Google Shape;245;p6"/>
              <p:cNvSpPr/>
              <p:nvPr/>
            </p:nvSpPr>
            <p:spPr>
              <a:xfrm rot="10800000">
                <a:off x="7773027" y="1745784"/>
                <a:ext cx="171449" cy="82550"/>
              </a:xfrm>
              <a:prstGeom prst="triangle">
                <a:avLst>
                  <a:gd name="adj" fmla="val 50000"/>
                </a:avLst>
              </a:prstGeom>
              <a:solidFill>
                <a:srgbClr val="D3E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02120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rgbClr val="FDFFFD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246" name="Google Shape;246;p6"/>
          <p:cNvCxnSpPr/>
          <p:nvPr/>
        </p:nvCxnSpPr>
        <p:spPr>
          <a:xfrm flipH="1">
            <a:off x="11622379" y="1710135"/>
            <a:ext cx="9754" cy="45720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7" name="Google Shape;247;p6"/>
          <p:cNvCxnSpPr/>
          <p:nvPr/>
        </p:nvCxnSpPr>
        <p:spPr>
          <a:xfrm>
            <a:off x="4106617" y="1724445"/>
            <a:ext cx="0" cy="4572000"/>
          </a:xfrm>
          <a:prstGeom prst="straightConnector1">
            <a:avLst/>
          </a:prstGeom>
          <a:noFill/>
          <a:ln w="9525" cap="flat" cmpd="sng">
            <a:solidFill>
              <a:srgbClr val="C7C7C7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48" name="Google Shape;248;p6"/>
          <p:cNvSpPr/>
          <p:nvPr/>
        </p:nvSpPr>
        <p:spPr>
          <a:xfrm>
            <a:off x="585305" y="2232258"/>
            <a:ext cx="813826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303A46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Product &amp; Delivery</a:t>
            </a:r>
            <a:endParaRPr sz="900" b="1" i="0" u="none" strike="noStrike" cap="none">
              <a:solidFill>
                <a:srgbClr val="303A46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249" name="Google Shape;249;p6"/>
          <p:cNvSpPr/>
          <p:nvPr/>
        </p:nvSpPr>
        <p:spPr>
          <a:xfrm>
            <a:off x="573847" y="4447685"/>
            <a:ext cx="813826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303A46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Engineering &amp; Development</a:t>
            </a:r>
            <a:endParaRPr sz="900" b="1" i="0" u="none" strike="noStrike" cap="none">
              <a:solidFill>
                <a:srgbClr val="303A46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250" name="Google Shape;250;p6"/>
          <p:cNvSpPr/>
          <p:nvPr/>
        </p:nvSpPr>
        <p:spPr>
          <a:xfrm>
            <a:off x="585305" y="3103573"/>
            <a:ext cx="813826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303A46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User Experience &amp; Design</a:t>
            </a:r>
            <a:endParaRPr sz="900" b="1" i="0" u="none" strike="noStrike" cap="none">
              <a:solidFill>
                <a:srgbClr val="303A46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251" name="Google Shape;25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1607" y="3642177"/>
            <a:ext cx="265176" cy="26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5515" y="2584138"/>
            <a:ext cx="265176" cy="26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5515" y="4790332"/>
            <a:ext cx="265176" cy="26517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6"/>
          <p:cNvSpPr txBox="1"/>
          <p:nvPr/>
        </p:nvSpPr>
        <p:spPr>
          <a:xfrm>
            <a:off x="419100" y="6408650"/>
            <a:ext cx="272346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747C7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06-14 Sprint 4 Demo</a:t>
            </a:r>
            <a:endParaRPr sz="1800" b="0" i="0" u="none" strike="noStrike" cap="none">
              <a:solidFill>
                <a:srgbClr val="747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5" name="Google Shape;255;p6"/>
          <p:cNvCxnSpPr/>
          <p:nvPr/>
        </p:nvCxnSpPr>
        <p:spPr>
          <a:xfrm flipH="1">
            <a:off x="3594754" y="1727052"/>
            <a:ext cx="2888" cy="45720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6" name="Google Shape;256;p6"/>
          <p:cNvCxnSpPr/>
          <p:nvPr/>
        </p:nvCxnSpPr>
        <p:spPr>
          <a:xfrm flipH="1">
            <a:off x="4604287" y="1712678"/>
            <a:ext cx="2888" cy="45720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7" name="Google Shape;257;p6"/>
          <p:cNvCxnSpPr/>
          <p:nvPr/>
        </p:nvCxnSpPr>
        <p:spPr>
          <a:xfrm flipH="1">
            <a:off x="5617655" y="1714337"/>
            <a:ext cx="2888" cy="45720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8" name="Google Shape;258;p6"/>
          <p:cNvCxnSpPr/>
          <p:nvPr/>
        </p:nvCxnSpPr>
        <p:spPr>
          <a:xfrm flipH="1">
            <a:off x="7645325" y="1702410"/>
            <a:ext cx="2888" cy="45720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9" name="Google Shape;259;p6"/>
          <p:cNvCxnSpPr/>
          <p:nvPr/>
        </p:nvCxnSpPr>
        <p:spPr>
          <a:xfrm flipH="1">
            <a:off x="8649523" y="1710662"/>
            <a:ext cx="2888" cy="45720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0" name="Google Shape;260;p6"/>
          <p:cNvCxnSpPr/>
          <p:nvPr/>
        </p:nvCxnSpPr>
        <p:spPr>
          <a:xfrm flipH="1">
            <a:off x="9653721" y="1712678"/>
            <a:ext cx="2888" cy="45720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1" name="Google Shape;261;p6"/>
          <p:cNvCxnSpPr/>
          <p:nvPr/>
        </p:nvCxnSpPr>
        <p:spPr>
          <a:xfrm flipH="1">
            <a:off x="10676859" y="1702165"/>
            <a:ext cx="2888" cy="45720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2" name="Google Shape;262;p6"/>
          <p:cNvCxnSpPr/>
          <p:nvPr/>
        </p:nvCxnSpPr>
        <p:spPr>
          <a:xfrm>
            <a:off x="7143086" y="1713815"/>
            <a:ext cx="0" cy="4572000"/>
          </a:xfrm>
          <a:prstGeom prst="straightConnector1">
            <a:avLst/>
          </a:prstGeom>
          <a:noFill/>
          <a:ln w="9525" cap="flat" cmpd="sng">
            <a:solidFill>
              <a:srgbClr val="C7C7C7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63" name="Google Shape;263;p6"/>
          <p:cNvCxnSpPr/>
          <p:nvPr/>
        </p:nvCxnSpPr>
        <p:spPr>
          <a:xfrm>
            <a:off x="11146922" y="1712228"/>
            <a:ext cx="0" cy="4572000"/>
          </a:xfrm>
          <a:prstGeom prst="straightConnector1">
            <a:avLst/>
          </a:prstGeom>
          <a:noFill/>
          <a:ln w="9525" cap="flat" cmpd="sng">
            <a:solidFill>
              <a:srgbClr val="C7C7C7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64" name="Google Shape;264;p6"/>
          <p:cNvCxnSpPr/>
          <p:nvPr/>
        </p:nvCxnSpPr>
        <p:spPr>
          <a:xfrm>
            <a:off x="10154932" y="1694668"/>
            <a:ext cx="0" cy="4572000"/>
          </a:xfrm>
          <a:prstGeom prst="straightConnector1">
            <a:avLst/>
          </a:prstGeom>
          <a:noFill/>
          <a:ln w="9525" cap="flat" cmpd="sng">
            <a:solidFill>
              <a:srgbClr val="C7C7C7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65" name="Google Shape;265;p6"/>
          <p:cNvCxnSpPr/>
          <p:nvPr/>
        </p:nvCxnSpPr>
        <p:spPr>
          <a:xfrm>
            <a:off x="9159179" y="1724445"/>
            <a:ext cx="0" cy="4572000"/>
          </a:xfrm>
          <a:prstGeom prst="straightConnector1">
            <a:avLst/>
          </a:prstGeom>
          <a:noFill/>
          <a:ln w="9525" cap="flat" cmpd="sng">
            <a:solidFill>
              <a:srgbClr val="C7C7C7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66" name="Google Shape;266;p6"/>
          <p:cNvCxnSpPr/>
          <p:nvPr/>
        </p:nvCxnSpPr>
        <p:spPr>
          <a:xfrm>
            <a:off x="8156805" y="1724445"/>
            <a:ext cx="0" cy="4572000"/>
          </a:xfrm>
          <a:prstGeom prst="straightConnector1">
            <a:avLst/>
          </a:prstGeom>
          <a:noFill/>
          <a:ln w="9525" cap="flat" cmpd="sng">
            <a:solidFill>
              <a:srgbClr val="C7C7C7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67" name="Google Shape;267;p6"/>
          <p:cNvSpPr txBox="1"/>
          <p:nvPr/>
        </p:nvSpPr>
        <p:spPr>
          <a:xfrm>
            <a:off x="3839952" y="1413476"/>
            <a:ext cx="61617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SPRINT 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5/18 – 5/31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6"/>
          <p:cNvSpPr txBox="1"/>
          <p:nvPr/>
        </p:nvSpPr>
        <p:spPr>
          <a:xfrm>
            <a:off x="4841014" y="1413476"/>
            <a:ext cx="61617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SPRINT 10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6/01 – 6 /14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6"/>
          <p:cNvSpPr txBox="1"/>
          <p:nvPr/>
        </p:nvSpPr>
        <p:spPr>
          <a:xfrm>
            <a:off x="5875453" y="1413476"/>
            <a:ext cx="61617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SPRINT 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6/15 – 6/28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6"/>
          <p:cNvSpPr txBox="1"/>
          <p:nvPr/>
        </p:nvSpPr>
        <p:spPr>
          <a:xfrm>
            <a:off x="6909893" y="1413476"/>
            <a:ext cx="61617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SPRINT 13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6/29 – 7/12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6"/>
          <p:cNvSpPr txBox="1"/>
          <p:nvPr/>
        </p:nvSpPr>
        <p:spPr>
          <a:xfrm>
            <a:off x="7895021" y="1413476"/>
            <a:ext cx="61617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SPRINT 14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7/13 – 7/26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"/>
          <p:cNvSpPr txBox="1"/>
          <p:nvPr/>
        </p:nvSpPr>
        <p:spPr>
          <a:xfrm>
            <a:off x="8918452" y="1413476"/>
            <a:ext cx="61617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SPRINT 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7/27 – 8/09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6"/>
          <p:cNvSpPr txBox="1"/>
          <p:nvPr/>
        </p:nvSpPr>
        <p:spPr>
          <a:xfrm>
            <a:off x="9903580" y="1413476"/>
            <a:ext cx="61617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SPRINT 16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8/10 – 8/23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6"/>
          <p:cNvSpPr txBox="1"/>
          <p:nvPr/>
        </p:nvSpPr>
        <p:spPr>
          <a:xfrm>
            <a:off x="10927011" y="1413476"/>
            <a:ext cx="61617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SPRINT 17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8/24 – 9/6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6"/>
          <p:cNvSpPr txBox="1"/>
          <p:nvPr/>
        </p:nvSpPr>
        <p:spPr>
          <a:xfrm>
            <a:off x="2791882" y="1411002"/>
            <a:ext cx="61617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SPRINT 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rgbClr val="20212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5/04 – 5/17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6"/>
          <p:cNvSpPr/>
          <p:nvPr/>
        </p:nvSpPr>
        <p:spPr>
          <a:xfrm>
            <a:off x="490856" y="5331382"/>
            <a:ext cx="813826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900" b="1" i="0" u="none" strike="noStrike" cap="none">
                <a:solidFill>
                  <a:schemeClr val="dk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Collaboration Cycle</a:t>
            </a:r>
            <a:endParaRPr sz="900" b="1" i="0" u="none" strike="noStrike" cap="none">
              <a:solidFill>
                <a:schemeClr val="dk2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277" name="Google Shape;277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3919" y="5683458"/>
            <a:ext cx="265176" cy="265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8" name="Google Shape;278;p6"/>
          <p:cNvGrpSpPr/>
          <p:nvPr/>
        </p:nvGrpSpPr>
        <p:grpSpPr>
          <a:xfrm>
            <a:off x="8649523" y="546170"/>
            <a:ext cx="2793358" cy="432163"/>
            <a:chOff x="8441380" y="969090"/>
            <a:chExt cx="2793358" cy="432163"/>
          </a:xfrm>
        </p:grpSpPr>
        <p:sp>
          <p:nvSpPr>
            <p:cNvPr id="279" name="Google Shape;279;p6"/>
            <p:cNvSpPr/>
            <p:nvPr/>
          </p:nvSpPr>
          <p:spPr>
            <a:xfrm>
              <a:off x="10598367" y="975869"/>
              <a:ext cx="195608" cy="194198"/>
            </a:xfrm>
            <a:prstGeom prst="diamond">
              <a:avLst/>
            </a:pr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700"/>
                <a:buFont typeface="Calibri"/>
                <a:buNone/>
              </a:pPr>
              <a:endParaRPr sz="7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endParaRPr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9441501" y="969519"/>
              <a:ext cx="195608" cy="194198"/>
            </a:xfrm>
            <a:prstGeom prst="diamond">
              <a:avLst/>
            </a:prstGeom>
            <a:solidFill>
              <a:srgbClr val="01213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700"/>
                <a:buFont typeface="Calibri"/>
                <a:buNone/>
              </a:pPr>
              <a:endParaRPr sz="7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endParaRPr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8441380" y="969090"/>
              <a:ext cx="195608" cy="194198"/>
            </a:xfrm>
            <a:prstGeom prst="diamond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700"/>
                <a:buFont typeface="Calibri"/>
                <a:buNone/>
              </a:pPr>
              <a:endParaRPr sz="7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endParaRPr>
            </a:p>
          </p:txBody>
        </p:sp>
        <p:sp>
          <p:nvSpPr>
            <p:cNvPr id="282" name="Google Shape;282;p6"/>
            <p:cNvSpPr txBox="1"/>
            <p:nvPr/>
          </p:nvSpPr>
          <p:spPr>
            <a:xfrm>
              <a:off x="8665301" y="1040992"/>
              <a:ext cx="5721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700"/>
                <a:buFont typeface="PT Serif"/>
                <a:buNone/>
              </a:pPr>
              <a:r>
                <a:rPr lang="en-US" sz="8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Owned by design team</a:t>
              </a:r>
              <a:endPara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83" name="Google Shape;283;p6"/>
            <p:cNvSpPr txBox="1"/>
            <p:nvPr/>
          </p:nvSpPr>
          <p:spPr>
            <a:xfrm>
              <a:off x="10855095" y="1038271"/>
              <a:ext cx="379643" cy="1231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700"/>
                <a:buFont typeface="PT Serif"/>
                <a:buNone/>
              </a:pPr>
              <a:r>
                <a:rPr lang="en-US" sz="8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Release</a:t>
              </a:r>
              <a:endPara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84" name="Google Shape;284;p6"/>
            <p:cNvSpPr txBox="1"/>
            <p:nvPr/>
          </p:nvSpPr>
          <p:spPr>
            <a:xfrm>
              <a:off x="9730852" y="1031921"/>
              <a:ext cx="8114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700"/>
                <a:buFont typeface="PT Serif"/>
                <a:buNone/>
              </a:pPr>
              <a:r>
                <a:rPr lang="en-US" sz="8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Owned by product/ engineering team</a:t>
              </a:r>
              <a:endParaRPr sz="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285" name="Google Shape;285;p6"/>
          <p:cNvSpPr/>
          <p:nvPr/>
        </p:nvSpPr>
        <p:spPr>
          <a:xfrm>
            <a:off x="7714519" y="5295151"/>
            <a:ext cx="195608" cy="194198"/>
          </a:xfrm>
          <a:prstGeom prst="diamond">
            <a:avLst/>
          </a:pr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</a:pPr>
            <a:endParaRPr sz="700" b="0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286" name="Google Shape;286;p6"/>
          <p:cNvSpPr/>
          <p:nvPr/>
        </p:nvSpPr>
        <p:spPr>
          <a:xfrm>
            <a:off x="8957652" y="5295151"/>
            <a:ext cx="195608" cy="194198"/>
          </a:xfrm>
          <a:prstGeom prst="diamond">
            <a:avLst/>
          </a:prstGeom>
          <a:solidFill>
            <a:srgbClr val="01213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</a:pPr>
            <a:endParaRPr sz="700" b="0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287" name="Google Shape;287;p6"/>
          <p:cNvSpPr/>
          <p:nvPr/>
        </p:nvSpPr>
        <p:spPr>
          <a:xfrm>
            <a:off x="8421893" y="5304324"/>
            <a:ext cx="195608" cy="194198"/>
          </a:xfrm>
          <a:prstGeom prst="diamond">
            <a:avLst/>
          </a:pr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</a:pPr>
            <a:endParaRPr sz="700" b="0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288" name="Google Shape;288;p6"/>
          <p:cNvSpPr txBox="1"/>
          <p:nvPr/>
        </p:nvSpPr>
        <p:spPr>
          <a:xfrm>
            <a:off x="7673763" y="5529261"/>
            <a:ext cx="961200" cy="100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650" b="0" i="0" u="none" strike="noStrike" cap="none">
                <a:solidFill>
                  <a:srgbClr val="20212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Call center review</a:t>
            </a:r>
            <a:endParaRPr sz="650" b="0" i="0" u="none" strike="noStrike" cap="none">
              <a:solidFill>
                <a:srgbClr val="202120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289" name="Google Shape;289;p6"/>
          <p:cNvSpPr txBox="1"/>
          <p:nvPr/>
        </p:nvSpPr>
        <p:spPr>
          <a:xfrm>
            <a:off x="8323366" y="5581345"/>
            <a:ext cx="961200" cy="100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650" b="0" i="0" u="none" strike="noStrike" cap="none">
                <a:solidFill>
                  <a:srgbClr val="20212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1095-B Launch</a:t>
            </a:r>
            <a:endParaRPr sz="650" b="0" i="0" u="none" strike="noStrike" cap="none">
              <a:solidFill>
                <a:srgbClr val="202120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290" name="Google Shape;290;p6"/>
          <p:cNvSpPr txBox="1"/>
          <p:nvPr/>
        </p:nvSpPr>
        <p:spPr>
          <a:xfrm>
            <a:off x="9062328" y="5581813"/>
            <a:ext cx="961200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650" b="0" i="0" u="none" strike="noStrike" cap="none">
                <a:solidFill>
                  <a:srgbClr val="20212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1095-B Post launch evaluation</a:t>
            </a:r>
            <a:endParaRPr sz="650" b="0" i="0" u="none" strike="noStrike" cap="none">
              <a:solidFill>
                <a:srgbClr val="202120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291" name="Google Shape;291;p6"/>
          <p:cNvSpPr/>
          <p:nvPr/>
        </p:nvSpPr>
        <p:spPr>
          <a:xfrm>
            <a:off x="4609072" y="2040805"/>
            <a:ext cx="3372878" cy="27432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0925" rIns="6095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-US" sz="650" b="0" i="0" u="none" strike="noStrike" cap="none">
                <a:solidFill>
                  <a:srgbClr val="FDFFF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1095-B: Legal Review – Opt-in</a:t>
            </a:r>
            <a:endParaRPr sz="650" b="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2" name="Google Shape;292;p6"/>
          <p:cNvSpPr/>
          <p:nvPr/>
        </p:nvSpPr>
        <p:spPr>
          <a:xfrm>
            <a:off x="1591950" y="1720350"/>
            <a:ext cx="4504200" cy="274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0925" rIns="6095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-US" sz="650" b="0" i="0" u="none" strike="noStrike" cap="none">
                <a:solidFill>
                  <a:srgbClr val="FDFFF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1095-B: Spanish translation docs</a:t>
            </a:r>
            <a:endParaRPr sz="650" b="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3" name="Google Shape;293;p6"/>
          <p:cNvSpPr/>
          <p:nvPr/>
        </p:nvSpPr>
        <p:spPr>
          <a:xfrm>
            <a:off x="6176800" y="1719950"/>
            <a:ext cx="1805100" cy="274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0925" rIns="6095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-US" sz="650" b="0" i="0" u="none" strike="noStrike" cap="none">
                <a:solidFill>
                  <a:srgbClr val="FDFFF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1095-B: Spanish translation opt-in docs</a:t>
            </a:r>
            <a:endParaRPr sz="650" b="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4" name="Google Shape;294;p6"/>
          <p:cNvSpPr/>
          <p:nvPr/>
        </p:nvSpPr>
        <p:spPr>
          <a:xfrm>
            <a:off x="1609460" y="2031841"/>
            <a:ext cx="904345" cy="27432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0925" rIns="6095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-US" sz="650" b="0" i="0" u="none" strike="noStrike" cap="none">
                <a:solidFill>
                  <a:srgbClr val="FDFFF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1095-B: Legal Review </a:t>
            </a:r>
            <a:endParaRPr sz="650" b="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5" name="Google Shape;295;p6"/>
          <p:cNvSpPr/>
          <p:nvPr/>
        </p:nvSpPr>
        <p:spPr>
          <a:xfrm>
            <a:off x="1609423" y="2364050"/>
            <a:ext cx="5992800" cy="274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0925" rIns="6095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-US" sz="650" b="0" i="0" u="none" strike="noStrike" cap="none">
                <a:solidFill>
                  <a:srgbClr val="FDFFF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 508 Assistance request</a:t>
            </a:r>
            <a:endParaRPr sz="650" b="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6" name="Google Shape;296;p6"/>
          <p:cNvSpPr/>
          <p:nvPr/>
        </p:nvSpPr>
        <p:spPr>
          <a:xfrm>
            <a:off x="4641870" y="3024283"/>
            <a:ext cx="1986600" cy="291000"/>
          </a:xfrm>
          <a:prstGeom prst="rect">
            <a:avLst/>
          </a:prstGeom>
          <a:solidFill>
            <a:srgbClr val="0365B9"/>
          </a:solidFill>
          <a:ln>
            <a:noFill/>
          </a:ln>
        </p:spPr>
        <p:txBody>
          <a:bodyPr spcFirstLastPara="1" wrap="square" lIns="60950" tIns="60925" rIns="6095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-US" sz="650" b="0" i="0" u="none" strike="noStrike" cap="none">
                <a:solidFill>
                  <a:srgbClr val="FDFFF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Design for opt-in	</a:t>
            </a:r>
            <a:endParaRPr sz="6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6"/>
          <p:cNvSpPr/>
          <p:nvPr/>
        </p:nvSpPr>
        <p:spPr>
          <a:xfrm>
            <a:off x="7728393" y="3774401"/>
            <a:ext cx="1936820" cy="291000"/>
          </a:xfrm>
          <a:prstGeom prst="rect">
            <a:avLst/>
          </a:prstGeom>
          <a:solidFill>
            <a:srgbClr val="0365B9"/>
          </a:solidFill>
          <a:ln w="3810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60950" tIns="60925" rIns="6095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-US" sz="650" b="0" i="0" u="none" strike="noStrike" cap="none">
                <a:solidFill>
                  <a:srgbClr val="FDFFF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1095-B Wayfinding	</a:t>
            </a:r>
            <a:endParaRPr sz="6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6"/>
          <p:cNvSpPr/>
          <p:nvPr/>
        </p:nvSpPr>
        <p:spPr>
          <a:xfrm>
            <a:off x="5665169" y="4176173"/>
            <a:ext cx="1928832" cy="29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60925" rIns="6095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6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Tech feasibility opt-in build / Notification triggers</a:t>
            </a:r>
            <a:endParaRPr sz="6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6"/>
          <p:cNvSpPr/>
          <p:nvPr/>
        </p:nvSpPr>
        <p:spPr>
          <a:xfrm>
            <a:off x="6703424" y="4558175"/>
            <a:ext cx="1409100" cy="29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60925" rIns="6095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6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for opt-in</a:t>
            </a:r>
            <a:endParaRPr sz="6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6"/>
          <p:cNvSpPr/>
          <p:nvPr/>
        </p:nvSpPr>
        <p:spPr>
          <a:xfrm>
            <a:off x="8208130" y="4176173"/>
            <a:ext cx="1268682" cy="293100"/>
          </a:xfrm>
          <a:prstGeom prst="rect">
            <a:avLst/>
          </a:prstGeom>
          <a:solidFill>
            <a:schemeClr val="accent6"/>
          </a:solidFill>
          <a:ln w="2857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60925" rIns="6095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6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Tech feasibility wayfinding</a:t>
            </a:r>
            <a:endParaRPr sz="6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6"/>
          <p:cNvSpPr/>
          <p:nvPr/>
        </p:nvSpPr>
        <p:spPr>
          <a:xfrm>
            <a:off x="8694955" y="4528886"/>
            <a:ext cx="1951505" cy="293100"/>
          </a:xfrm>
          <a:prstGeom prst="rect">
            <a:avLst/>
          </a:prstGeom>
          <a:solidFill>
            <a:schemeClr val="accent6"/>
          </a:solidFill>
          <a:ln w="2857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60925" rIns="6095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6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for wayfinding</a:t>
            </a:r>
            <a:endParaRPr sz="6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6"/>
          <p:cNvSpPr/>
          <p:nvPr/>
        </p:nvSpPr>
        <p:spPr>
          <a:xfrm>
            <a:off x="8672785" y="1743959"/>
            <a:ext cx="2968040" cy="27432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0925" rIns="6095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-US" sz="650" b="0" i="0" u="none" strike="noStrike" cap="none">
                <a:solidFill>
                  <a:srgbClr val="FDFFF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Turnover document of remaining post-MVP work (VA notify, 2022 IRS form, 508 compliance, multiple year selection)</a:t>
            </a:r>
            <a:endParaRPr sz="650" b="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3" name="Google Shape;303;p6"/>
          <p:cNvSpPr/>
          <p:nvPr/>
        </p:nvSpPr>
        <p:spPr>
          <a:xfrm>
            <a:off x="5958989" y="5601480"/>
            <a:ext cx="195608" cy="194198"/>
          </a:xfrm>
          <a:prstGeom prst="diamond">
            <a:avLst/>
          </a:pr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</a:pPr>
            <a:endParaRPr sz="700" b="0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304" name="Google Shape;304;p6"/>
          <p:cNvSpPr txBox="1"/>
          <p:nvPr/>
        </p:nvSpPr>
        <p:spPr>
          <a:xfrm>
            <a:off x="5742232" y="5872687"/>
            <a:ext cx="961200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0"/>
              </a:buClr>
              <a:buSzPts val="900"/>
              <a:buFont typeface="PT Serif"/>
              <a:buNone/>
            </a:pPr>
            <a:r>
              <a:rPr lang="en-US" sz="650" b="0" i="0" u="none" strike="noStrike" cap="none">
                <a:solidFill>
                  <a:srgbClr val="20212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Sitewide and Content IA ticket</a:t>
            </a:r>
            <a:endParaRPr sz="650" b="0" i="0" u="none" strike="noStrike" cap="none">
              <a:solidFill>
                <a:srgbClr val="202120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305" name="Google Shape;305;p6"/>
          <p:cNvSpPr/>
          <p:nvPr/>
        </p:nvSpPr>
        <p:spPr>
          <a:xfrm>
            <a:off x="8084537" y="3016072"/>
            <a:ext cx="917700" cy="293100"/>
          </a:xfrm>
          <a:prstGeom prst="rect">
            <a:avLst/>
          </a:prstGeom>
          <a:solidFill>
            <a:srgbClr val="0365B9"/>
          </a:solidFill>
          <a:ln>
            <a:noFill/>
          </a:ln>
        </p:spPr>
        <p:txBody>
          <a:bodyPr spcFirstLastPara="1" wrap="square" lIns="60950" tIns="60925" rIns="6095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-US" sz="650" b="0" i="0" u="none" strike="noStrike" cap="none">
                <a:solidFill>
                  <a:srgbClr val="FDFFF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Launch communication plan	</a:t>
            </a:r>
            <a:endParaRPr sz="6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6"/>
          <p:cNvSpPr/>
          <p:nvPr/>
        </p:nvSpPr>
        <p:spPr>
          <a:xfrm>
            <a:off x="5657990" y="2678281"/>
            <a:ext cx="968636" cy="27432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0925" rIns="6095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-US" sz="650" b="0" i="0" u="none" strike="noStrike" cap="none">
                <a:solidFill>
                  <a:srgbClr val="FDFFF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Align on launch MVP v. MVP w/ opt-in</a:t>
            </a:r>
            <a:endParaRPr sz="650" b="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7" name="Google Shape;307;p6"/>
          <p:cNvSpPr/>
          <p:nvPr/>
        </p:nvSpPr>
        <p:spPr>
          <a:xfrm>
            <a:off x="7699536" y="4908958"/>
            <a:ext cx="1933470" cy="29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60925" rIns="6095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6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Analytics &amp;  launch monitoring</a:t>
            </a:r>
            <a:endParaRPr sz="6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6"/>
          <p:cNvSpPr/>
          <p:nvPr/>
        </p:nvSpPr>
        <p:spPr>
          <a:xfrm>
            <a:off x="5633350" y="3410925"/>
            <a:ext cx="1509736" cy="293100"/>
          </a:xfrm>
          <a:prstGeom prst="rect">
            <a:avLst/>
          </a:prstGeom>
          <a:solidFill>
            <a:srgbClr val="0365B9"/>
          </a:solidFill>
          <a:ln>
            <a:noFill/>
          </a:ln>
        </p:spPr>
        <p:txBody>
          <a:bodyPr spcFirstLastPara="1" wrap="square" lIns="60950" tIns="60925" rIns="6095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-US" sz="650" b="0" i="0" u="none" strike="noStrike" cap="none">
                <a:solidFill>
                  <a:srgbClr val="FDFFF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Notification flow</a:t>
            </a:r>
            <a:endParaRPr sz="6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"/>
          <p:cNvSpPr txBox="1">
            <a:spLocks noGrp="1"/>
          </p:cNvSpPr>
          <p:nvPr>
            <p:ph type="ctrTitle"/>
          </p:nvPr>
        </p:nvSpPr>
        <p:spPr>
          <a:xfrm>
            <a:off x="248880" y="2938176"/>
            <a:ext cx="7261656" cy="163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T Serif"/>
              <a:buNone/>
            </a:pPr>
            <a:r>
              <a:rPr lang="en-US"/>
              <a:t>1095-B MVP</a:t>
            </a:r>
            <a:endParaRPr/>
          </a:p>
        </p:txBody>
      </p:sp>
      <p:sp>
        <p:nvSpPr>
          <p:cNvPr id="314" name="Google Shape;314;p5"/>
          <p:cNvSpPr txBox="1">
            <a:spLocks noGrp="1"/>
          </p:cNvSpPr>
          <p:nvPr>
            <p:ph type="body" idx="1"/>
          </p:nvPr>
        </p:nvSpPr>
        <p:spPr>
          <a:xfrm>
            <a:off x="341868" y="2523777"/>
            <a:ext cx="4246607" cy="3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/>
              <a:t>HEC 1095-B Updates</a:t>
            </a:r>
            <a:endParaRPr/>
          </a:p>
        </p:txBody>
      </p:sp>
      <p:sp>
        <p:nvSpPr>
          <p:cNvPr id="315" name="Google Shape;315;p5"/>
          <p:cNvSpPr txBox="1">
            <a:spLocks noGrp="1"/>
          </p:cNvSpPr>
          <p:nvPr>
            <p:ph type="sldNum" idx="12"/>
          </p:nvPr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377d1e3165_2_0"/>
          <p:cNvSpPr txBox="1">
            <a:spLocks noGrp="1"/>
          </p:cNvSpPr>
          <p:nvPr>
            <p:ph type="title"/>
          </p:nvPr>
        </p:nvSpPr>
        <p:spPr>
          <a:xfrm>
            <a:off x="411480" y="457200"/>
            <a:ext cx="80571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erif"/>
              <a:buNone/>
            </a:pPr>
            <a:r>
              <a:rPr lang="en-US" sz="2800"/>
              <a:t>Blockers for 1095-B MVP launch</a:t>
            </a:r>
            <a:endParaRPr sz="2800"/>
          </a:p>
        </p:txBody>
      </p:sp>
      <p:graphicFrame>
        <p:nvGraphicFramePr>
          <p:cNvPr id="321" name="Google Shape;321;g1377d1e3165_2_0"/>
          <p:cNvGraphicFramePr/>
          <p:nvPr>
            <p:extLst>
              <p:ext uri="{D42A27DB-BD31-4B8C-83A1-F6EECF244321}">
                <p14:modId xmlns:p14="http://schemas.microsoft.com/office/powerpoint/2010/main" val="2798462481"/>
              </p:ext>
            </p:extLst>
          </p:nvPr>
        </p:nvGraphicFramePr>
        <p:xfrm>
          <a:off x="411480" y="914400"/>
          <a:ext cx="11360000" cy="2595920"/>
        </p:xfrm>
        <a:graphic>
          <a:graphicData uri="http://schemas.openxmlformats.org/drawingml/2006/table">
            <a:tbl>
              <a:tblPr>
                <a:noFill/>
                <a:tableStyleId>{95A19930-3CE6-4CD2-B43B-D4259C12D024}</a:tableStyleId>
              </a:tblPr>
              <a:tblGrid>
                <a:gridCol w="1102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7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6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6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6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49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1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chemeClr val="accent1"/>
                          </a:solidFill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BLOCKER</a:t>
                      </a:r>
                      <a:endParaRPr sz="1400" u="none" strike="noStrike" cap="none"/>
                    </a:p>
                  </a:txBody>
                  <a:tcPr marL="24375" marR="91450" marT="24375" marB="243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chemeClr val="accent1"/>
                          </a:solidFill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OWNED BY</a:t>
                      </a:r>
                      <a:endParaRPr sz="1400" u="none" strike="noStrike" cap="none"/>
                    </a:p>
                  </a:txBody>
                  <a:tcPr marL="24375" marR="24375" marT="24375" marB="243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chemeClr val="accent1"/>
                          </a:solidFill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ACTION NEEDED</a:t>
                      </a:r>
                      <a:endParaRPr sz="1100" b="1" i="0" u="none" strike="noStrike" cap="none">
                        <a:solidFill>
                          <a:schemeClr val="accent1"/>
                        </a:solidFill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L="24375" marR="24375" marT="24375" marB="243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chemeClr val="accent1"/>
                          </a:solidFill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DATE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chemeClr val="accent1"/>
                          </a:solidFill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ENTERED</a:t>
                      </a:r>
                      <a:endParaRPr sz="1100" u="none" strike="noStrike" cap="none"/>
                    </a:p>
                  </a:txBody>
                  <a:tcPr marL="24375" marR="24375" marT="24375" marB="243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chemeClr val="accent1"/>
                          </a:solidFill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STATUS</a:t>
                      </a:r>
                      <a:endParaRPr sz="1100" u="none" strike="noStrike" cap="none"/>
                    </a:p>
                  </a:txBody>
                  <a:tcPr marL="24375" marR="24375" marT="24375" marB="243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chemeClr val="accent1"/>
                          </a:solidFill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NOTES</a:t>
                      </a:r>
                      <a:endParaRPr sz="1100" u="none" strike="noStrike" cap="none"/>
                    </a:p>
                  </a:txBody>
                  <a:tcPr marL="91450" marR="24375" marT="24375" marB="243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PDF Accessibility </a:t>
                      </a:r>
                      <a:endParaRPr sz="120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24375" marR="1828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Tarsha Tremble (Business Owner)</a:t>
                      </a:r>
                      <a:endParaRPr sz="120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24375" marR="1828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600"/>
                        <a:buFont typeface="Noto Sans Symbols"/>
                        <a:buChar char="▪"/>
                      </a:pPr>
                      <a:r>
                        <a:rPr lang="en-US" sz="1200" b="0" i="0" u="none" strike="noStrike" cap="none">
                          <a:solidFill>
                            <a:schemeClr val="dk2"/>
                          </a:solidFill>
                        </a:rPr>
                        <a:t>T</a:t>
                      </a:r>
                      <a:r>
                        <a:rPr lang="en-US" sz="1200" u="none" strike="noStrike" cap="none">
                          <a:solidFill>
                            <a:schemeClr val="dk2"/>
                          </a:solidFill>
                        </a:rPr>
                        <a:t>icket in for assistance from VA 508 office</a:t>
                      </a:r>
                      <a:endParaRPr sz="1200" b="0" i="0" u="none" strike="noStrike" cap="none">
                        <a:solidFill>
                          <a:schemeClr val="dk2"/>
                        </a:solidFill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600"/>
                        <a:buFont typeface="Noto Sans Symbols"/>
                        <a:buChar char="▪"/>
                      </a:pPr>
                      <a:r>
                        <a:rPr lang="en-US" sz="1200" u="none" strike="noStrike" cap="none">
                          <a:solidFill>
                            <a:schemeClr val="dk2"/>
                          </a:solidFill>
                        </a:rPr>
                        <a:t>Troubleshooting data format as a block to accessibility</a:t>
                      </a:r>
                      <a:endParaRPr sz="1200" u="none" strike="noStrike" cap="none">
                        <a:solidFill>
                          <a:schemeClr val="dk2"/>
                        </a:solidFill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600"/>
                        <a:buFont typeface="Noto Sans Symbols"/>
                        <a:buChar char="▪"/>
                      </a:pPr>
                      <a:r>
                        <a:rPr lang="en-US" sz="1200" u="none" strike="noStrike" cap="none">
                          <a:solidFill>
                            <a:schemeClr val="dk2"/>
                          </a:solidFill>
                        </a:rPr>
                        <a:t>Exploring alternate format for 1095-B production for those with sight readers </a:t>
                      </a:r>
                      <a:endParaRPr sz="1200" u="none" strike="noStrike" cap="none">
                        <a:solidFill>
                          <a:schemeClr val="dk2"/>
                        </a:solidFill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600"/>
                        <a:buFont typeface="Noto Sans Symbols"/>
                        <a:buChar char="▪"/>
                      </a:pPr>
                      <a:r>
                        <a:rPr lang="en-US" sz="1200" u="none" strike="noStrike" cap="none">
                          <a:solidFill>
                            <a:schemeClr val="dk2"/>
                          </a:solidFill>
                        </a:rPr>
                        <a:t>Potential alignment with IRS on HTML build</a:t>
                      </a:r>
                      <a:endParaRPr sz="1200" b="0" i="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24375" marR="1828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Sprint 3 – 3/3/22</a:t>
                      </a:r>
                      <a:endParaRPr sz="120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24375" marR="243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24375" marR="243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2"/>
                          </a:solidFill>
                        </a:rPr>
                        <a:t>Ongoing work to resolve</a:t>
                      </a:r>
                      <a:endParaRPr sz="1200" b="0" i="0" u="none" strike="noStrike" cap="none" dirty="0">
                        <a:solidFill>
                          <a:schemeClr val="dk2"/>
                        </a:solidFill>
                      </a:endParaRPr>
                    </a:p>
                  </a:txBody>
                  <a:tcPr marL="91450" marR="243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Spanish Translation</a:t>
                      </a:r>
                      <a:endParaRPr sz="120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24375" marR="1828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Tarsha Tremble</a:t>
                      </a:r>
                      <a:endParaRPr sz="120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(Business Owner)</a:t>
                      </a:r>
                      <a:endParaRPr sz="120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24375" marR="1828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600"/>
                        <a:buFont typeface="Noto Sans Symbols"/>
                        <a:buChar char="▪"/>
                      </a:pPr>
                      <a:r>
                        <a:rPr lang="en-US" sz="1200" u="none" strike="noStrike" cap="none">
                          <a:solidFill>
                            <a:schemeClr val="dk2"/>
                          </a:solidFill>
                        </a:rPr>
                        <a:t>Follow up with content finalization and translation progress</a:t>
                      </a:r>
                      <a:endParaRPr sz="1200" b="0" i="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24375" marR="1828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Sprint 10 –</a:t>
                      </a:r>
                      <a:endParaRPr sz="120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6/14/22</a:t>
                      </a:r>
                      <a:endParaRPr sz="120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24375" marR="243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24375" marR="243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dk2"/>
                          </a:solidFill>
                        </a:rPr>
                        <a:t>June 28 expected date</a:t>
                      </a:r>
                      <a:endParaRPr sz="1200" b="0" i="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1450" marR="243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24375" marR="1828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24375" marR="1828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333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24375" marR="1828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24375" marR="243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24375" marR="243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dk2"/>
                        </a:solidFill>
                      </a:endParaRPr>
                    </a:p>
                  </a:txBody>
                  <a:tcPr marL="91450" marR="243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2" name="Google Shape;322;g1377d1e3165_2_0"/>
          <p:cNvSpPr/>
          <p:nvPr/>
        </p:nvSpPr>
        <p:spPr>
          <a:xfrm>
            <a:off x="7739276" y="1530527"/>
            <a:ext cx="176700" cy="183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g1377d1e3165_2_0"/>
          <p:cNvSpPr txBox="1">
            <a:spLocks noGrp="1"/>
          </p:cNvSpPr>
          <p:nvPr>
            <p:ph type="sldNum" idx="12"/>
          </p:nvPr>
        </p:nvSpPr>
        <p:spPr>
          <a:xfrm>
            <a:off x="11474969" y="6363970"/>
            <a:ext cx="406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Source Sans Pro"/>
                <a:ea typeface="Source Sans Pro"/>
                <a:cs typeface="Source Sans Pro"/>
                <a:sym typeface="Source Sans Pro"/>
              </a:rPr>
              <a:t>6</a:t>
            </a:fld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4" name="Google Shape;324;g1377d1e3165_2_0"/>
          <p:cNvSpPr txBox="1"/>
          <p:nvPr/>
        </p:nvSpPr>
        <p:spPr>
          <a:xfrm>
            <a:off x="10140593" y="6408650"/>
            <a:ext cx="1500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747C7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1095-B Blockers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g1377d1e3165_2_0"/>
          <p:cNvSpPr txBox="1"/>
          <p:nvPr/>
        </p:nvSpPr>
        <p:spPr>
          <a:xfrm>
            <a:off x="419100" y="6408650"/>
            <a:ext cx="2723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747C7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06-14 Sprint 4 Demo</a:t>
            </a:r>
            <a:endParaRPr sz="1800" b="0" i="0" u="none" strike="noStrike" cap="none">
              <a:solidFill>
                <a:srgbClr val="747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g1377d1e3165_2_0"/>
          <p:cNvSpPr/>
          <p:nvPr/>
        </p:nvSpPr>
        <p:spPr>
          <a:xfrm>
            <a:off x="7739264" y="2777327"/>
            <a:ext cx="176700" cy="183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377d1e3165_2_11"/>
          <p:cNvSpPr txBox="1">
            <a:spLocks noGrp="1"/>
          </p:cNvSpPr>
          <p:nvPr>
            <p:ph type="title"/>
          </p:nvPr>
        </p:nvSpPr>
        <p:spPr>
          <a:xfrm>
            <a:off x="411480" y="457200"/>
            <a:ext cx="118893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erif"/>
              <a:buNone/>
            </a:pPr>
            <a:r>
              <a:rPr lang="en-US" sz="2800"/>
              <a:t>1095-B MVP remaining actions, with external dependencies</a:t>
            </a:r>
            <a:endParaRPr sz="2800"/>
          </a:p>
        </p:txBody>
      </p:sp>
      <p:sp>
        <p:nvSpPr>
          <p:cNvPr id="332" name="Google Shape;332;g1377d1e3165_2_11"/>
          <p:cNvSpPr txBox="1">
            <a:spLocks noGrp="1"/>
          </p:cNvSpPr>
          <p:nvPr>
            <p:ph type="sldNum" idx="12"/>
          </p:nvPr>
        </p:nvSpPr>
        <p:spPr>
          <a:xfrm>
            <a:off x="11483006" y="6356350"/>
            <a:ext cx="406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graphicFrame>
        <p:nvGraphicFramePr>
          <p:cNvPr id="333" name="Google Shape;333;g1377d1e3165_2_11"/>
          <p:cNvGraphicFramePr/>
          <p:nvPr>
            <p:extLst>
              <p:ext uri="{D42A27DB-BD31-4B8C-83A1-F6EECF244321}">
                <p14:modId xmlns:p14="http://schemas.microsoft.com/office/powerpoint/2010/main" val="802198751"/>
              </p:ext>
            </p:extLst>
          </p:nvPr>
        </p:nvGraphicFramePr>
        <p:xfrm>
          <a:off x="411480" y="914400"/>
          <a:ext cx="11357575" cy="4049070"/>
        </p:xfrm>
        <a:graphic>
          <a:graphicData uri="http://schemas.openxmlformats.org/drawingml/2006/table">
            <a:tbl>
              <a:tblPr>
                <a:noFill/>
                <a:tableStyleId>{95A19930-3CE6-4CD2-B43B-D4259C12D024}</a:tableStyleId>
              </a:tblPr>
              <a:tblGrid>
                <a:gridCol w="1453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2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2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1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chemeClr val="accent1"/>
                          </a:solidFill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ITEM</a:t>
                      </a:r>
                      <a:endParaRPr sz="1100" u="none" strike="noStrike" cap="none"/>
                    </a:p>
                  </a:txBody>
                  <a:tcPr marL="0" marR="91450" marT="2437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chemeClr val="accent1"/>
                          </a:solidFill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WORK STREAM</a:t>
                      </a:r>
                      <a:endParaRPr sz="1100" b="1" i="0" u="none" strike="noStrike" cap="none">
                        <a:solidFill>
                          <a:schemeClr val="accent1"/>
                        </a:solidFill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L="0" marR="24375" marT="2437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chemeClr val="accent1"/>
                          </a:solidFill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ACTION NEEDED</a:t>
                      </a:r>
                      <a:endParaRPr sz="1100" b="1" i="0" u="none" strike="noStrike" cap="none">
                        <a:solidFill>
                          <a:schemeClr val="accent1"/>
                        </a:solidFill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L="0" marR="24375" marT="2437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chemeClr val="accent1"/>
                          </a:solidFill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TARGET 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chemeClr val="accent1"/>
                          </a:solidFill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COMPLETE DATE</a:t>
                      </a:r>
                      <a:endParaRPr sz="1100" b="1" i="0" u="none" strike="noStrike" cap="none">
                        <a:solidFill>
                          <a:schemeClr val="accent1"/>
                        </a:solidFill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L="0" marR="24375" marT="2437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chemeClr val="accent1"/>
                          </a:solidFill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PREREQUISITE</a:t>
                      </a:r>
                      <a:endParaRPr sz="1100" b="1" i="0" u="none" strike="noStrike" cap="none">
                        <a:solidFill>
                          <a:schemeClr val="accent1"/>
                        </a:solidFill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L="0" marR="24375" marT="2437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u="none" strike="noStrike" cap="none" dirty="0">
                          <a:solidFill>
                            <a:schemeClr val="dk2"/>
                          </a:solidFill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Launch</a:t>
                      </a:r>
                      <a:endParaRPr sz="1050" b="0" u="none" strike="noStrike" cap="none" dirty="0">
                        <a:solidFill>
                          <a:schemeClr val="dk2"/>
                        </a:solidFill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L="0" marR="1828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u="none" strike="noStrike" cap="none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Product &amp; Tech</a:t>
                      </a:r>
                      <a:endParaRPr sz="105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0" marR="1828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8125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525"/>
                        <a:buFont typeface="Noto Sans Symbols"/>
                        <a:buChar char="▪"/>
                      </a:pPr>
                      <a:r>
                        <a:rPr lang="en-US" sz="1050" u="none" strike="noStrike" cap="none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Work with tech to create a vets-website release</a:t>
                      </a:r>
                      <a:endParaRPr sz="1050" u="none" strike="noStrike" cap="none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0" marR="1828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u="none" strike="noStrike" cap="none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July 2022</a:t>
                      </a:r>
                      <a:endParaRPr sz="105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0" marR="1828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u="none" strike="noStrike" cap="none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508 solution</a:t>
                      </a:r>
                      <a:endParaRPr sz="105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0" marR="1828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1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b="0" u="none" strike="noStrike" cap="none">
                          <a:solidFill>
                            <a:schemeClr val="dk2"/>
                          </a:solidFill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UAT</a:t>
                      </a:r>
                      <a:endParaRPr sz="1050" b="0" u="none" strike="noStrike" cap="none">
                        <a:solidFill>
                          <a:schemeClr val="dk2"/>
                        </a:solidFill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L="0" marR="1828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u="none" strike="noStrike" cap="none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Product &amp; Tech</a:t>
                      </a:r>
                      <a:endParaRPr sz="105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0" marR="1828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525"/>
                        <a:buFont typeface="Noto Sans Symbols"/>
                        <a:buChar char="▪"/>
                      </a:pPr>
                      <a:r>
                        <a:rPr lang="en-US" sz="1050" u="none" strike="noStrike" cap="none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Follow Collaboration Cycle guidelines for UAT</a:t>
                      </a:r>
                      <a:endParaRPr sz="1050" u="none" strike="noStrike" cap="none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525"/>
                        <a:buFont typeface="Noto Sans Symbols"/>
                        <a:buChar char="▪"/>
                      </a:pPr>
                      <a:r>
                        <a:rPr lang="en-US" sz="1050" u="none" strike="noStrike" cap="none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Identify Veterans within VA to conduct UAT, send access, and follow up to ensure testing complete</a:t>
                      </a:r>
                      <a:endParaRPr sz="1050" u="none" strike="noStrike" cap="none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0" marR="1828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u="none" strike="noStrike" cap="none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TBD</a:t>
                      </a:r>
                      <a:endParaRPr sz="105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0" marR="1828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u="none" strike="noStrike" cap="none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Product dark launched</a:t>
                      </a:r>
                      <a:endParaRPr sz="1050" u="none" strike="noStrike" cap="none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0" marR="1828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b="0" u="none" strike="noStrike" cap="none">
                          <a:solidFill>
                            <a:schemeClr val="dk2"/>
                          </a:solidFill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Post Launch 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b="0" u="none" strike="noStrike" cap="none">
                          <a:solidFill>
                            <a:schemeClr val="dk2"/>
                          </a:solidFill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Check- In</a:t>
                      </a:r>
                      <a:endParaRPr sz="1050" b="0" u="none" strike="noStrike" cap="none">
                        <a:solidFill>
                          <a:schemeClr val="dk2"/>
                        </a:solidFill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L="0" marR="1828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u="none" strike="noStrike" cap="none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Product</a:t>
                      </a:r>
                      <a:endParaRPr sz="105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0" marR="1828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525"/>
                        <a:buFont typeface="Noto Sans Symbols"/>
                        <a:buChar char="▪"/>
                      </a:pPr>
                      <a:r>
                        <a:rPr lang="en-US" sz="1050" u="none" strike="noStrike" cap="none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Complete Collaboration Cycle milestone to KPIs post launch </a:t>
                      </a:r>
                      <a:endParaRPr sz="105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0" marR="1828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u="none" strike="noStrike" cap="none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TBD (One month after launch and announcement)</a:t>
                      </a:r>
                      <a:endParaRPr sz="105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0" marR="1828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u="none" strike="noStrike" cap="none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Product launched in prod</a:t>
                      </a:r>
                      <a:endParaRPr sz="105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0" marR="1828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2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b="0" u="none" strike="noStrike" cap="none">
                          <a:solidFill>
                            <a:schemeClr val="dk2"/>
                          </a:solidFill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Links from VA.gov pages to 1095-B</a:t>
                      </a:r>
                      <a:endParaRPr sz="1050" b="0" u="none" strike="noStrike" cap="none">
                        <a:solidFill>
                          <a:schemeClr val="dk2"/>
                        </a:solidFill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L="0" marR="0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u="none" strike="noStrike" cap="none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Product &amp; Design</a:t>
                      </a:r>
                      <a:endParaRPr sz="105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0" marR="1828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525"/>
                        <a:buFont typeface="Noto Sans Symbols"/>
                        <a:buChar char="▪"/>
                      </a:pPr>
                      <a:r>
                        <a:rPr lang="en-US" sz="1050" u="none" strike="noStrike" cap="none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Work with IA team to have other identified pages within VA.gov (e.g., ACA page) link to the 1095-B page</a:t>
                      </a:r>
                      <a:endParaRPr sz="1400" u="none" strike="noStrike" cap="none"/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525"/>
                        <a:buFont typeface="Noto Sans Symbols"/>
                        <a:buChar char="▪"/>
                      </a:pPr>
                      <a:r>
                        <a:rPr lang="en-US" sz="1050" u="none" strike="noStrike" cap="none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Work with IA team to have 1095-B page added to navigation and be found in VA.gov search</a:t>
                      </a:r>
                      <a:endParaRPr sz="1400" u="none" strike="noStrike" cap="none"/>
                    </a:p>
                  </a:txBody>
                  <a:tcPr marL="0" marR="0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u="none" strike="noStrike" cap="none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June or later</a:t>
                      </a:r>
                      <a:endParaRPr sz="105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0" marR="1828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u="none" strike="noStrike" cap="none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Product launched in prod; aligned on comm plan with Tarsha,  Tracey</a:t>
                      </a:r>
                      <a:endParaRPr sz="1050" u="none" strike="noStrike" cap="none"/>
                    </a:p>
                  </a:txBody>
                  <a:tcPr marL="0" marR="1828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b="0" u="none" strike="noStrike" cap="none">
                          <a:solidFill>
                            <a:schemeClr val="dk2"/>
                          </a:solidFill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1095-B update strategy</a:t>
                      </a:r>
                      <a:endParaRPr sz="1050" b="0" u="none" strike="noStrike" cap="none">
                        <a:solidFill>
                          <a:schemeClr val="dk2"/>
                        </a:solidFill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L="0" marR="0" marT="9145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u="none" strike="noStrike" cap="none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Product</a:t>
                      </a:r>
                      <a:endParaRPr sz="105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0" marR="182875" marT="9145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525"/>
                        <a:buFont typeface="Noto Sans Symbols"/>
                        <a:buChar char="▪"/>
                      </a:pPr>
                      <a:r>
                        <a:rPr lang="en-US" sz="1050" u="none" strike="noStrike" cap="none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Align on who will own 1095-B long term, including updating the PDF template each year</a:t>
                      </a:r>
                      <a:endParaRPr sz="105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0" marR="0" marT="9145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b="0" i="0" u="none" strike="noStrike" cap="none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May or later</a:t>
                      </a:r>
                      <a:endParaRPr sz="1050" b="0" i="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endParaRPr sz="105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0" marR="182875" marT="9145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u="none" strike="noStrike" cap="none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Product complete and launched in production</a:t>
                      </a:r>
                      <a:endParaRPr sz="105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0" marR="0" marT="9145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b="0" u="none" strike="noStrike" cap="none">
                          <a:solidFill>
                            <a:schemeClr val="dk2"/>
                          </a:solidFill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Communications to announce launch</a:t>
                      </a:r>
                      <a:endParaRPr sz="1050" b="0" u="none" strike="noStrike" cap="none">
                        <a:solidFill>
                          <a:schemeClr val="dk2"/>
                        </a:solidFill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L="0" marR="0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u="none" strike="noStrike" cap="none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Product &amp; Design</a:t>
                      </a:r>
                      <a:endParaRPr sz="105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0" marR="1828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525"/>
                        <a:buFont typeface="Noto Sans Symbols"/>
                        <a:buChar char="▪"/>
                      </a:pPr>
                      <a:r>
                        <a:rPr lang="en-US" sz="1050" u="none" strike="noStrike" cap="none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Work with Tarsha and HEC team to refine drafted communications and align on plan and timeline to announce 1095-B launch to Veterans</a:t>
                      </a:r>
                      <a:endParaRPr sz="1400" u="none" strike="noStrike" cap="none"/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525"/>
                        <a:buFont typeface="Noto Sans Symbols"/>
                        <a:buChar char="▪"/>
                      </a:pPr>
                      <a:r>
                        <a:rPr lang="en-US" sz="1050" u="none" strike="noStrike" cap="none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Work with VA Notify team to build and launch communications on their platform</a:t>
                      </a:r>
                      <a:endParaRPr sz="105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0" marR="0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u="none" strike="noStrike" cap="none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October - December 2022</a:t>
                      </a:r>
                      <a:endParaRPr sz="1050" u="none" strike="noStrike" cap="none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0" marR="182875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u="none" strike="noStrike" cap="none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Product launched in prod; aligned on communication plan with Tarsha/Tracey</a:t>
                      </a:r>
                      <a:endParaRPr sz="1400" u="none" strike="noStrike" cap="none" dirty="0"/>
                    </a:p>
                  </a:txBody>
                  <a:tcPr marL="0" marR="0" marT="91450" marB="914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7C7C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34" name="Google Shape;334;g1377d1e3165_2_11"/>
          <p:cNvSpPr txBox="1"/>
          <p:nvPr/>
        </p:nvSpPr>
        <p:spPr>
          <a:xfrm>
            <a:off x="9641352" y="6408650"/>
            <a:ext cx="1999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747C7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1095-B Remaining actions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g1377d1e3165_2_11"/>
          <p:cNvSpPr txBox="1"/>
          <p:nvPr/>
        </p:nvSpPr>
        <p:spPr>
          <a:xfrm>
            <a:off x="419100" y="6408650"/>
            <a:ext cx="2723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747C7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06-14 Sprint 4 Demo</a:t>
            </a:r>
            <a:endParaRPr sz="1800" b="0" i="0" u="none" strike="noStrike" cap="none">
              <a:solidFill>
                <a:srgbClr val="747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1" name="Google Shape;341;p2"/>
          <p:cNvCxnSpPr/>
          <p:nvPr/>
        </p:nvCxnSpPr>
        <p:spPr>
          <a:xfrm rot="10800000">
            <a:off x="8694795" y="2255175"/>
            <a:ext cx="0" cy="335625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2" name="Google Shape;342;p2"/>
          <p:cNvCxnSpPr/>
          <p:nvPr/>
        </p:nvCxnSpPr>
        <p:spPr>
          <a:xfrm rot="10800000">
            <a:off x="2704628" y="2255175"/>
            <a:ext cx="0" cy="335625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3" name="Google Shape;343;p2"/>
          <p:cNvSpPr txBox="1"/>
          <p:nvPr/>
        </p:nvSpPr>
        <p:spPr>
          <a:xfrm>
            <a:off x="11474969" y="6356350"/>
            <a:ext cx="4060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8</a:t>
            </a:fld>
            <a:endParaRPr sz="1200" b="0" i="0" u="none" strike="noStrike" cap="none">
              <a:solidFill>
                <a:srgbClr val="8A8A8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4" name="Google Shape;344;p2"/>
          <p:cNvSpPr txBox="1"/>
          <p:nvPr/>
        </p:nvSpPr>
        <p:spPr>
          <a:xfrm>
            <a:off x="406690" y="711050"/>
            <a:ext cx="10993180" cy="1008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508 Accessibility Analysis</a:t>
            </a:r>
            <a:endParaRPr sz="2800" b="0" i="0" u="none" strike="noStrike" cap="none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345" name="Google Shape;345;p2"/>
          <p:cNvSpPr/>
          <p:nvPr/>
        </p:nvSpPr>
        <p:spPr>
          <a:xfrm>
            <a:off x="410431" y="313703"/>
            <a:ext cx="255129" cy="263129"/>
          </a:xfrm>
          <a:prstGeom prst="ellipse">
            <a:avLst/>
          </a:prstGeom>
          <a:solidFill>
            <a:srgbClr val="014479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T Serif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2"/>
          <p:cNvSpPr txBox="1"/>
          <p:nvPr/>
        </p:nvSpPr>
        <p:spPr>
          <a:xfrm>
            <a:off x="8917360" y="6408650"/>
            <a:ext cx="272346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747C7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1095-B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2"/>
          <p:cNvSpPr txBox="1"/>
          <p:nvPr/>
        </p:nvSpPr>
        <p:spPr>
          <a:xfrm>
            <a:off x="8425546" y="6109251"/>
            <a:ext cx="34450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sng" strike="noStrike" cap="none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1095-B Text version</a:t>
            </a:r>
            <a:endParaRPr sz="1200" b="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8" name="Google Shape;348;p2"/>
          <p:cNvSpPr txBox="1"/>
          <p:nvPr/>
        </p:nvSpPr>
        <p:spPr>
          <a:xfrm>
            <a:off x="185930" y="1480457"/>
            <a:ext cx="5431098" cy="5011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397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Team reviewed populated 1095-B document with screen reader technology</a:t>
            </a:r>
            <a:r>
              <a:rPr lang="en-US" sz="15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:</a:t>
            </a:r>
            <a:endParaRPr sz="13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1800" marR="0" lvl="0" indent="-2857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650"/>
              <a:buFont typeface="Noto Sans Symbols"/>
              <a:buChar char="●"/>
            </a:pPr>
            <a:r>
              <a:rPr lang="en-US" sz="13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Blank PDF from IRS - Passed</a:t>
            </a:r>
            <a:endParaRPr sz="1300" b="0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31800" marR="0" lvl="0" indent="-2857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650"/>
              <a:buFont typeface="Noto Sans Symbols"/>
              <a:buChar char="●"/>
            </a:pPr>
            <a:r>
              <a:rPr lang="en-US" sz="13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Flat data - Failed</a:t>
            </a:r>
            <a:endParaRPr sz="1300" b="0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31800" marR="0" lvl="0" indent="-2857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650"/>
              <a:buFont typeface="Noto Sans Symbols"/>
              <a:buChar char="●"/>
            </a:pPr>
            <a:r>
              <a:rPr lang="en-US" sz="13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Non-flatten data - Failed</a:t>
            </a:r>
            <a:endParaRPr sz="1300" b="0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31800" marR="0" lvl="0" indent="-2857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650"/>
              <a:buFont typeface="Noto Sans Symbols"/>
              <a:buChar char="●"/>
            </a:pPr>
            <a:r>
              <a:rPr lang="en-US" sz="13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Form without privacy data - TBD</a:t>
            </a:r>
            <a:endParaRPr sz="1300" b="0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1397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Options to investigate</a:t>
            </a:r>
            <a:r>
              <a:rPr lang="en-US" sz="15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:</a:t>
            </a:r>
            <a:endParaRPr sz="13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1800" marR="0" lvl="0" indent="-2857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650"/>
              <a:buFont typeface="Noto Sans Symbols"/>
              <a:buChar char="●"/>
            </a:pPr>
            <a:r>
              <a:rPr lang="en-US" sz="13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Use text version of 1095-B (discussion on next page)</a:t>
            </a:r>
            <a:endParaRPr sz="1300" b="0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31800" marR="0" lvl="0" indent="-2857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650"/>
              <a:buFont typeface="Noto Sans Symbols"/>
              <a:buChar char="●"/>
            </a:pPr>
            <a:r>
              <a:rPr lang="en-US" sz="13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Offer PDF and text options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1800" marR="0" lvl="0" indent="-2857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650"/>
              <a:buFont typeface="Noto Sans Symbols"/>
              <a:buChar char="●"/>
            </a:pPr>
            <a:r>
              <a:rPr lang="en-US" sz="13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Have IRS build 1095-B HTML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1800" marR="0" lvl="0" indent="-2857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650"/>
              <a:buFont typeface="Noto Sans Symbols"/>
              <a:buChar char="●"/>
            </a:pPr>
            <a:r>
              <a:rPr lang="en-US" sz="13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Fix privacy data, if issue, and continue with 1095-B as built</a:t>
            </a:r>
            <a:endParaRPr sz="1700" b="0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349" name="Google Shape;34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23525" y="1321801"/>
            <a:ext cx="3775887" cy="4628802"/>
          </a:xfrm>
          <a:prstGeom prst="rect">
            <a:avLst/>
          </a:prstGeom>
          <a:noFill/>
          <a:ln w="9525" cap="flat" cmpd="sng">
            <a:solidFill>
              <a:srgbClr val="C7C7C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" name="Graphic 2" descr="Checkmark with solid fill">
            <a:extLst>
              <a:ext uri="{FF2B5EF4-FFF2-40B4-BE49-F238E27FC236}">
                <a16:creationId xmlns:a16="http://schemas.microsoft.com/office/drawing/2014/main" id="{A77E2595-2343-E07C-7E3F-3D0BFA9867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0372" y="4123871"/>
            <a:ext cx="424543" cy="42454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5" name="Google Shape;355;g1377d1e3165_4_0"/>
          <p:cNvCxnSpPr/>
          <p:nvPr/>
        </p:nvCxnSpPr>
        <p:spPr>
          <a:xfrm rot="10800000">
            <a:off x="8694795" y="2255100"/>
            <a:ext cx="0" cy="33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6" name="Google Shape;356;g1377d1e3165_4_0"/>
          <p:cNvCxnSpPr/>
          <p:nvPr/>
        </p:nvCxnSpPr>
        <p:spPr>
          <a:xfrm rot="10800000">
            <a:off x="2704628" y="2255100"/>
            <a:ext cx="0" cy="33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7" name="Google Shape;357;g1377d1e3165_4_0"/>
          <p:cNvSpPr txBox="1"/>
          <p:nvPr/>
        </p:nvSpPr>
        <p:spPr>
          <a:xfrm>
            <a:off x="11474969" y="6356350"/>
            <a:ext cx="406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A8A8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9</a:t>
            </a:fld>
            <a:endParaRPr sz="1200" b="0" i="0" u="none" strike="noStrike" cap="none">
              <a:solidFill>
                <a:srgbClr val="8A8A8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8" name="Google Shape;358;g1377d1e3165_4_0"/>
          <p:cNvSpPr txBox="1"/>
          <p:nvPr/>
        </p:nvSpPr>
        <p:spPr>
          <a:xfrm>
            <a:off x="406690" y="711050"/>
            <a:ext cx="10993200" cy="10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IRS 1095-B text document options</a:t>
            </a:r>
            <a:endParaRPr sz="2800" b="0" i="0" u="none" strike="noStrike" cap="none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359" name="Google Shape;359;g1377d1e3165_4_0"/>
          <p:cNvSpPr txBox="1"/>
          <p:nvPr/>
        </p:nvSpPr>
        <p:spPr>
          <a:xfrm>
            <a:off x="8917360" y="6408650"/>
            <a:ext cx="2723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747C7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1095-B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1377d1e3165_4_0"/>
          <p:cNvSpPr txBox="1"/>
          <p:nvPr/>
        </p:nvSpPr>
        <p:spPr>
          <a:xfrm>
            <a:off x="8425546" y="6109251"/>
            <a:ext cx="3444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sng" strike="noStrike" cap="none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1095-B Sketch file</a:t>
            </a:r>
            <a:endParaRPr sz="1200" b="0" i="0" u="none" strike="noStrike" cap="none">
              <a:solidFill>
                <a:schemeClr val="hlink"/>
              </a:solidFill>
              <a:latin typeface="Source Sans Pro"/>
              <a:ea typeface="Source Sans Pro"/>
              <a:cs typeface="Source Sans Pro"/>
              <a:sym typeface="Source Sans Pro"/>
              <a:hlinkClick r:id="rId3"/>
            </a:endParaRPr>
          </a:p>
        </p:txBody>
      </p:sp>
      <p:sp>
        <p:nvSpPr>
          <p:cNvPr id="361" name="Google Shape;361;g1377d1e3165_4_0"/>
          <p:cNvSpPr txBox="1"/>
          <p:nvPr/>
        </p:nvSpPr>
        <p:spPr>
          <a:xfrm>
            <a:off x="185925" y="1480450"/>
            <a:ext cx="3830100" cy="50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1397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Options:</a:t>
            </a:r>
            <a:endParaRPr sz="1400" b="1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1397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</a:pPr>
            <a:endParaRPr sz="1400" b="1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31800" marR="0" lvl="0" indent="-2857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650"/>
              <a:buFont typeface="Noto Sans Symbols"/>
              <a:buChar char="●"/>
            </a:pPr>
            <a:r>
              <a:rPr lang="en-US" sz="13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Build a second widget / content for sight deficient to upload text version of 1095-B</a:t>
            </a:r>
            <a:endParaRPr sz="1300" b="0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31800" marR="0" lvl="0" indent="-2857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650"/>
              <a:buFont typeface="Noto Sans Symbols"/>
              <a:buChar char="●"/>
            </a:pPr>
            <a:r>
              <a:rPr lang="en-US" sz="13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Expand current widget with second primary button and content for </a:t>
            </a:r>
            <a:r>
              <a:rPr lang="en-US" sz="130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downloading</a:t>
            </a:r>
            <a:r>
              <a:rPr lang="en-US" sz="13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 text version of 1095-B</a:t>
            </a:r>
            <a:endParaRPr sz="1300" b="0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31800" indent="-285750">
              <a:lnSpc>
                <a:spcPct val="115000"/>
              </a:lnSpc>
              <a:spcBef>
                <a:spcPts val="500"/>
              </a:spcBef>
              <a:buClr>
                <a:schemeClr val="accent2"/>
              </a:buClr>
              <a:buSzPts val="650"/>
              <a:buFont typeface="Noto Sans Symbols"/>
              <a:buChar char="●"/>
            </a:pPr>
            <a:r>
              <a:rPr lang="en-US" sz="13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Change output of widget to text version only and amend content to express that output of current widget would be text version of 1095-B</a:t>
            </a:r>
            <a:r>
              <a:rPr lang="en-US" sz="130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 </a:t>
            </a:r>
            <a:endParaRPr sz="1300" b="0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31800" indent="-285750">
              <a:lnSpc>
                <a:spcPct val="115000"/>
              </a:lnSpc>
              <a:spcBef>
                <a:spcPts val="500"/>
              </a:spcBef>
              <a:buClr>
                <a:schemeClr val="accent2"/>
              </a:buClr>
              <a:buSzPts val="650"/>
              <a:buFont typeface="Noto Sans Symbols"/>
              <a:buChar char="●"/>
            </a:pPr>
            <a:r>
              <a:rPr lang="en-US" sz="13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Change widget to personalize output based on sight status of veteran.</a:t>
            </a:r>
            <a:r>
              <a:rPr lang="en-US" sz="130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  </a:t>
            </a:r>
            <a:r>
              <a:rPr lang="en-US" sz="13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Amend content to include language to express this personalization.</a:t>
            </a:r>
            <a:r>
              <a:rPr lang="en-US" sz="130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 </a:t>
            </a:r>
            <a:endParaRPr sz="1300" b="0" i="0" u="none" strike="noStrike" cap="none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cxnSp>
        <p:nvCxnSpPr>
          <p:cNvPr id="362" name="Google Shape;362;g1377d1e3165_4_0"/>
          <p:cNvCxnSpPr/>
          <p:nvPr/>
        </p:nvCxnSpPr>
        <p:spPr>
          <a:xfrm>
            <a:off x="3899671" y="4743850"/>
            <a:ext cx="4846733" cy="141496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3" name="Google Shape;363;g1377d1e3165_4_0"/>
          <p:cNvCxnSpPr/>
          <p:nvPr/>
        </p:nvCxnSpPr>
        <p:spPr>
          <a:xfrm flipV="1">
            <a:off x="4016025" y="3198355"/>
            <a:ext cx="1765560" cy="1302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4" name="Google Shape;364;g1377d1e3165_4_0"/>
          <p:cNvCxnSpPr/>
          <p:nvPr/>
        </p:nvCxnSpPr>
        <p:spPr>
          <a:xfrm flipV="1">
            <a:off x="4023645" y="845824"/>
            <a:ext cx="4620060" cy="1467601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5" name="Google Shape;365;g1377d1e3165_4_0"/>
          <p:cNvCxnSpPr/>
          <p:nvPr/>
        </p:nvCxnSpPr>
        <p:spPr>
          <a:xfrm rot="10800000" flipH="1">
            <a:off x="4013325" y="5565375"/>
            <a:ext cx="1107900" cy="186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D9DC7DF-CB5D-A447-FB13-4243BBCEA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7821" y="2257826"/>
            <a:ext cx="2743200" cy="22705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1810462-917D-DE84-5B19-D57A73FFBC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0066" y="279644"/>
            <a:ext cx="2743200" cy="24125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506EB60-948D-D433-3564-C66759D9D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0620" y="3938984"/>
            <a:ext cx="2743200" cy="18625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1DC14C5-99D1-BB47-29AF-4BC7394C12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4386" y="5355878"/>
            <a:ext cx="2743200" cy="10600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VA Custom 1">
      <a:dk1>
        <a:srgbClr val="202120"/>
      </a:dk1>
      <a:lt1>
        <a:srgbClr val="FDFFFD"/>
      </a:lt1>
      <a:dk2>
        <a:srgbClr val="303A46"/>
      </a:dk2>
      <a:lt2>
        <a:srgbClr val="F0F1F0"/>
      </a:lt2>
      <a:accent1>
        <a:srgbClr val="022D50"/>
      </a:accent1>
      <a:accent2>
        <a:srgbClr val="0071BF"/>
      </a:accent2>
      <a:accent3>
        <a:srgbClr val="FEB600"/>
      </a:accent3>
      <a:accent4>
        <a:srgbClr val="522597"/>
      </a:accent4>
      <a:accent5>
        <a:srgbClr val="00C0E2"/>
      </a:accent5>
      <a:accent6>
        <a:srgbClr val="DAE4F0"/>
      </a:accent6>
      <a:hlink>
        <a:srgbClr val="0071C0"/>
      </a:hlink>
      <a:folHlink>
        <a:srgbClr val="003D7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1473</Words>
  <Application>Microsoft Office PowerPoint</Application>
  <PresentationFormat>Widescreen</PresentationFormat>
  <Paragraphs>315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Calibri</vt:lpstr>
      <vt:lpstr>Noto Sans Symbols</vt:lpstr>
      <vt:lpstr>Source Sans Pro SemiBold</vt:lpstr>
      <vt:lpstr>Arial</vt:lpstr>
      <vt:lpstr>Source Sans Pro</vt:lpstr>
      <vt:lpstr>PT Serif</vt:lpstr>
      <vt:lpstr>1_Office Theme</vt:lpstr>
      <vt:lpstr>HEC 1095-B Updates</vt:lpstr>
      <vt:lpstr>Get to know the new members on team</vt:lpstr>
      <vt:lpstr>Agenda</vt:lpstr>
      <vt:lpstr>1095-B Workplan v7</vt:lpstr>
      <vt:lpstr>1095-B MVP</vt:lpstr>
      <vt:lpstr>Blockers for 1095-B MVP launch</vt:lpstr>
      <vt:lpstr>1095-B MVP remaining actions, with external dependencies</vt:lpstr>
      <vt:lpstr>PowerPoint Presentation</vt:lpstr>
      <vt:lpstr>PowerPoint Presentation</vt:lpstr>
      <vt:lpstr>PowerPoint Presentation</vt:lpstr>
      <vt:lpstr>1095-B Opt-in to Digital Delivery</vt:lpstr>
      <vt:lpstr>Potential Blockers for 1095-B Opt-in</vt:lpstr>
      <vt:lpstr>PowerPoint Presentation</vt:lpstr>
      <vt:lpstr>PowerPoint Presentation</vt:lpstr>
      <vt:lpstr>1095-B Opt-in remaining actions, with external dependencies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HEC 1095-B Updates</dc:title>
  <dc:creator>Jordan White</dc:creator>
  <cp:lastModifiedBy>Tami Corson</cp:lastModifiedBy>
  <cp:revision>4</cp:revision>
  <dcterms:created xsi:type="dcterms:W3CDTF">2022-02-09T22:10:49Z</dcterms:created>
  <dcterms:modified xsi:type="dcterms:W3CDTF">2022-06-28T14:51:32Z</dcterms:modified>
</cp:coreProperties>
</file>